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127"/>
  </p:notesMasterIdLst>
  <p:sldIdLst>
    <p:sldId id="256" r:id="rId2"/>
    <p:sldId id="370" r:id="rId3"/>
    <p:sldId id="323" r:id="rId4"/>
    <p:sldId id="325" r:id="rId5"/>
    <p:sldId id="326" r:id="rId6"/>
    <p:sldId id="317" r:id="rId7"/>
    <p:sldId id="328" r:id="rId8"/>
    <p:sldId id="327" r:id="rId9"/>
    <p:sldId id="352" r:id="rId10"/>
    <p:sldId id="364" r:id="rId11"/>
    <p:sldId id="398" r:id="rId12"/>
    <p:sldId id="430" r:id="rId13"/>
    <p:sldId id="431" r:id="rId14"/>
    <p:sldId id="300" r:id="rId15"/>
    <p:sldId id="302" r:id="rId16"/>
    <p:sldId id="433" r:id="rId17"/>
    <p:sldId id="435" r:id="rId18"/>
    <p:sldId id="432" r:id="rId19"/>
    <p:sldId id="436" r:id="rId20"/>
    <p:sldId id="440" r:id="rId21"/>
    <p:sldId id="444" r:id="rId22"/>
    <p:sldId id="441" r:id="rId23"/>
    <p:sldId id="442" r:id="rId24"/>
    <p:sldId id="443" r:id="rId25"/>
    <p:sldId id="394" r:id="rId26"/>
    <p:sldId id="391" r:id="rId27"/>
    <p:sldId id="377" r:id="rId28"/>
    <p:sldId id="363" r:id="rId29"/>
    <p:sldId id="450" r:id="rId30"/>
    <p:sldId id="380" r:id="rId31"/>
    <p:sldId id="381" r:id="rId32"/>
    <p:sldId id="392" r:id="rId33"/>
    <p:sldId id="383" r:id="rId34"/>
    <p:sldId id="353" r:id="rId35"/>
    <p:sldId id="438" r:id="rId36"/>
    <p:sldId id="384" r:id="rId37"/>
    <p:sldId id="385" r:id="rId38"/>
    <p:sldId id="386" r:id="rId39"/>
    <p:sldId id="387" r:id="rId40"/>
    <p:sldId id="388" r:id="rId41"/>
    <p:sldId id="342" r:id="rId42"/>
    <p:sldId id="399" r:id="rId43"/>
    <p:sldId id="437" r:id="rId44"/>
    <p:sldId id="395" r:id="rId45"/>
    <p:sldId id="400" r:id="rId46"/>
    <p:sldId id="343" r:id="rId47"/>
    <p:sldId id="409" r:id="rId48"/>
    <p:sldId id="411" r:id="rId49"/>
    <p:sldId id="367" r:id="rId50"/>
    <p:sldId id="421" r:id="rId51"/>
    <p:sldId id="425" r:id="rId52"/>
    <p:sldId id="368" r:id="rId53"/>
    <p:sldId id="422" r:id="rId54"/>
    <p:sldId id="429" r:id="rId55"/>
    <p:sldId id="416" r:id="rId56"/>
    <p:sldId id="424" r:id="rId57"/>
    <p:sldId id="447" r:id="rId58"/>
    <p:sldId id="418" r:id="rId59"/>
    <p:sldId id="426" r:id="rId60"/>
    <p:sldId id="427" r:id="rId61"/>
    <p:sldId id="445" r:id="rId62"/>
    <p:sldId id="446" r:id="rId63"/>
    <p:sldId id="434" r:id="rId64"/>
    <p:sldId id="273" r:id="rId65"/>
    <p:sldId id="313" r:id="rId66"/>
    <p:sldId id="401" r:id="rId67"/>
    <p:sldId id="448" r:id="rId68"/>
    <p:sldId id="350" r:id="rId69"/>
    <p:sldId id="337" r:id="rId70"/>
    <p:sldId id="338" r:id="rId71"/>
    <p:sldId id="339" r:id="rId72"/>
    <p:sldId id="265" r:id="rId73"/>
    <p:sldId id="266" r:id="rId74"/>
    <p:sldId id="287" r:id="rId75"/>
    <p:sldId id="267" r:id="rId76"/>
    <p:sldId id="316" r:id="rId77"/>
    <p:sldId id="340" r:id="rId78"/>
    <p:sldId id="341" r:id="rId79"/>
    <p:sldId id="369" r:id="rId80"/>
    <p:sldId id="360" r:id="rId81"/>
    <p:sldId id="286" r:id="rId82"/>
    <p:sldId id="308" r:id="rId83"/>
    <p:sldId id="285" r:id="rId84"/>
    <p:sldId id="334" r:id="rId85"/>
    <p:sldId id="361" r:id="rId86"/>
    <p:sldId id="366" r:id="rId87"/>
    <p:sldId id="374" r:id="rId88"/>
    <p:sldId id="260" r:id="rId89"/>
    <p:sldId id="346" r:id="rId90"/>
    <p:sldId id="282" r:id="rId91"/>
    <p:sldId id="290" r:id="rId92"/>
    <p:sldId id="291" r:id="rId93"/>
    <p:sldId id="314" r:id="rId94"/>
    <p:sldId id="359" r:id="rId95"/>
    <p:sldId id="365" r:id="rId96"/>
    <p:sldId id="306" r:id="rId97"/>
    <p:sldId id="356" r:id="rId98"/>
    <p:sldId id="351" r:id="rId99"/>
    <p:sldId id="258" r:id="rId100"/>
    <p:sldId id="259" r:id="rId101"/>
    <p:sldId id="329" r:id="rId102"/>
    <p:sldId id="354" r:id="rId103"/>
    <p:sldId id="347" r:id="rId104"/>
    <p:sldId id="275" r:id="rId105"/>
    <p:sldId id="289" r:id="rId106"/>
    <p:sldId id="373" r:id="rId107"/>
    <p:sldId id="376" r:id="rId108"/>
    <p:sldId id="410" r:id="rId109"/>
    <p:sldId id="270" r:id="rId110"/>
    <p:sldId id="393" r:id="rId111"/>
    <p:sldId id="389" r:id="rId112"/>
    <p:sldId id="362" r:id="rId113"/>
    <p:sldId id="390" r:id="rId114"/>
    <p:sldId id="378" r:id="rId115"/>
    <p:sldId id="288" r:id="rId116"/>
    <p:sldId id="402" r:id="rId117"/>
    <p:sldId id="357" r:id="rId118"/>
    <p:sldId id="451" r:id="rId119"/>
    <p:sldId id="293" r:id="rId120"/>
    <p:sldId id="312" r:id="rId121"/>
    <p:sldId id="407" r:id="rId122"/>
    <p:sldId id="396" r:id="rId123"/>
    <p:sldId id="307" r:id="rId124"/>
    <p:sldId id="452" r:id="rId125"/>
    <p:sldId id="294" r:id="rId126"/>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6" d="100"/>
          <a:sy n="26" d="100"/>
        </p:scale>
        <p:origin x="-11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notesMaster" Target="notesMasters/notesMaster1.xml"/><Relationship Id="rId128" Type="http://schemas.openxmlformats.org/officeDocument/2006/relationships/printerSettings" Target="printerSettings/printerSettings1.bin"/><Relationship Id="rId12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7648EB93-9DF9-884E-A43D-CC97CBD8BF4F}" type="datetimeFigureOut">
              <a:rPr lang="fr-FR"/>
              <a:pPr>
                <a:defRPr/>
              </a:pPr>
              <a:t>27/10/21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1C815D9F-0107-B04A-BC78-23B1C5A0383F}" type="slidenum">
              <a:rPr lang="fr-FR"/>
              <a:pPr>
                <a:defRPr/>
              </a:pPr>
              <a:t>‹#›</a:t>
            </a:fld>
            <a:endParaRPr lang="fr-FR"/>
          </a:p>
        </p:txBody>
      </p:sp>
    </p:spTree>
    <p:extLst>
      <p:ext uri="{BB962C8B-B14F-4D97-AF65-F5344CB8AC3E}">
        <p14:creationId xmlns:p14="http://schemas.microsoft.com/office/powerpoint/2010/main" val="268004766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FR" dirty="0" smtClean="0"/>
              <a:t>Merci mon le modérateur, cher maitre chers congressiste.</a:t>
            </a:r>
            <a:r>
              <a:rPr lang="fr-FR" baseline="0" dirty="0" smtClean="0"/>
              <a:t> Nous remercions la SOCARB pour l’invitation à ces journées scientifiques qui nous permettent d’échanger dans le domaine de la cardiologie . Merci à nos maitre Pr S A BA pour avoir balisé le chemin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1C815D9F-0107-B04A-BC78-23B1C5A0383F}" type="slidenum">
              <a:rPr lang="fr-FR" smtClean="0"/>
              <a:pPr>
                <a:defRPr/>
              </a:pPr>
              <a:t>1</a:t>
            </a:fld>
            <a:endParaRPr lang="fr-FR"/>
          </a:p>
        </p:txBody>
      </p:sp>
    </p:spTree>
    <p:extLst>
      <p:ext uri="{BB962C8B-B14F-4D97-AF65-F5344CB8AC3E}">
        <p14:creationId xmlns:p14="http://schemas.microsoft.com/office/powerpoint/2010/main" val="353429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Fig 1: Cardiomégalie globale avec disparition des arcs, un pédicule court et angle cardio phrénique droit ouvert chez une patiente de 70 ans (ICT = 0,88</a:t>
            </a:r>
            <a:endParaRPr lang="en-US">
              <a:latin typeface="Calibri" charset="0"/>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5DDAF0F-3DCB-1D40-8BD1-1A1FEDDF17C5}" type="slidenum">
              <a:rPr lang="en-US" sz="1200"/>
              <a:pPr eaLnBrk="1" hangingPunct="1"/>
              <a:t>30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solidFill>
                  <a:srgbClr val="000000"/>
                </a:solidFill>
                <a:latin typeface="Calibri" charset="0"/>
              </a:rPr>
              <a:t>  </a:t>
            </a:r>
          </a:p>
          <a:p>
            <a:pPr>
              <a:spcBef>
                <a:spcPct val="0"/>
              </a:spcBef>
            </a:pPr>
            <a:endParaRPr lang="en-US">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DEA700B-2488-C54E-8E77-D6B506B68B12}" type="slidenum">
              <a:rPr lang="en-US" sz="1200"/>
              <a:pPr eaLnBrk="1" hangingPunct="1"/>
              <a:t>31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39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6CC71A2-3A31-AD40-AE00-BD3DA01C1202}" type="slidenum">
              <a:rPr lang="en-US" sz="1200"/>
              <a:pPr eaLnBrk="1" hangingPunct="1"/>
              <a:t>32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9D042DD-D6AA-924D-987E-FFC7E68669FE}" type="slidenum">
              <a:rPr lang="en-US" sz="1200"/>
              <a:pPr eaLnBrk="1" hangingPunct="1"/>
              <a:t>33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9D042DD-D6AA-924D-987E-FFC7E68669FE}" type="slidenum">
              <a:rPr lang="en-US" sz="1200"/>
              <a:pPr eaLnBrk="1" hangingPunct="1"/>
              <a:t>35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r>
              <a:rPr lang="fr-FR">
                <a:latin typeface="Calibri" charset="0"/>
              </a:rPr>
              <a:t>Xpert (suite) Ces résultats ne montrent pas beaucoup d'amélioration par rapport à des études beaucoup plus anciennes sur les techniques basées sur la réaction en chaîne par polymérase (PCR). Toutefois,,il est à noter que l'utilisation de genXpert MTB / RIF en association avec l'ADA augmente la sensibilité et la précision globale du diagnostic de TBP et pourrait être considérée comme une option diagnostique en cas d'incertitude diagnostique majeure . Les coûts associés à une telle stratégie sont élevés, ce qui explique peut-être le manque d'adoption généralisée d'une telle stratégie parmi les cliniciens</a:t>
            </a:r>
            <a:endParaRPr lang="en-US">
              <a:latin typeface="Calibri" charset="0"/>
            </a:endParaRPr>
          </a:p>
          <a:p>
            <a:pPr defTabSz="914400">
              <a:spcBef>
                <a:spcPct val="0"/>
              </a:spcBef>
            </a:pPr>
            <a:endParaRPr lang="en-US">
              <a:latin typeface="Calibri" charset="0"/>
            </a:endParaRPr>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E217409A-5AAD-EE4D-A9FC-109D6B8EB11B}" type="slidenum">
              <a:rPr lang="en-US" sz="1200"/>
              <a:pPr eaLnBrk="1" hangingPunct="1"/>
              <a:t>36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La Biopsie est justifié en cas de doute diagnostique malgré l'ADA biochimique et la culture liquidienne, ou lorsque le liquide péricardique est difficile à obtenir ou dans le cadre de la recherche,</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798BB50-4B0B-7F44-8C4C-2B896B9A18E2}" type="slidenum">
              <a:rPr lang="en-US" sz="1200"/>
              <a:pPr eaLnBrk="1" hangingPunct="1"/>
              <a:t>37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r>
              <a:rPr lang="fr-FR">
                <a:latin typeface="Calibri" charset="0"/>
              </a:rPr>
              <a:t>Les auteurs de cette méta analyse  ont conclu que même si le test était suffisamment précis, compte tenu de l'hétérogénéité et de la conception de nombreuses études, les résultats de l'ADA chez des patients individuels devaient être interprétés dans le contexte des antécédents du patient et d'autres investigations et non comme un test autonome. . Il est important de noter que la performance et la précision du test ne sont pas diminuées dans le cadre du VIH-SIDA bien que chez les patients présentant une déplétion lymphocytaire CD4 sévère, les taux d'ADA observés soient plus faibles</a:t>
            </a:r>
          </a:p>
          <a:p>
            <a:pPr defTabSz="914400">
              <a:spcBef>
                <a:spcPct val="0"/>
              </a:spcBef>
            </a:pPr>
            <a:endParaRPr lang="en-US">
              <a:latin typeface="Calibri" charset="0"/>
            </a:endParaRPr>
          </a:p>
        </p:txBody>
      </p:sp>
      <p:sp>
        <p:nvSpPr>
          <p:cNvPr id="143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4039623-CE7C-8E46-9187-143A7F727334}" type="slidenum">
              <a:rPr lang="en-US" sz="1200"/>
              <a:pPr eaLnBrk="1" hangingPunct="1"/>
              <a:t>38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Malgré sa nette supériorité, l'IFN-γ n'est pas un test commercial largement disponible dans les laboratoires de diagnostic des zones endémiques en raison de son coût élevé.</a:t>
            </a:r>
            <a:endParaRPr lang="en-US" b="1">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EC49205-EF4B-0744-AE6A-9D4061F069FA}" type="slidenum">
              <a:rPr lang="en-US" sz="1200"/>
              <a:pPr eaLnBrk="1" hangingPunct="1"/>
              <a:t>39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45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74DB21B-E31E-5D43-8590-5FB95B8273D1}" type="slidenum">
              <a:rPr lang="en-US" sz="1200"/>
              <a:pPr eaLnBrk="1" hangingPunct="1"/>
              <a:t>40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90000"/>
              </a:lnSpc>
              <a:spcBef>
                <a:spcPct val="0"/>
              </a:spcBef>
            </a:pPr>
            <a:r>
              <a:rPr lang="fr-FR" sz="2000" b="1" dirty="0" smtClean="0">
                <a:solidFill>
                  <a:schemeClr val="accent2"/>
                </a:solidFill>
                <a:latin typeface="Calibri" charset="0"/>
              </a:rPr>
              <a:t>L</a:t>
            </a:r>
            <a:r>
              <a:rPr lang="ja-JP" altLang="fr-FR" sz="2000" b="1" dirty="0" smtClean="0">
                <a:solidFill>
                  <a:schemeClr val="accent2"/>
                </a:solidFill>
                <a:latin typeface="Calibri" charset="0"/>
              </a:rPr>
              <a:t>’</a:t>
            </a:r>
            <a:r>
              <a:rPr lang="fr-FR" altLang="ja-JP" sz="2000" b="1" dirty="0" smtClean="0">
                <a:solidFill>
                  <a:schemeClr val="accent2"/>
                </a:solidFill>
                <a:latin typeface="Calibri" charset="0"/>
              </a:rPr>
              <a:t>inflammation</a:t>
            </a:r>
            <a:r>
              <a:rPr lang="fr-FR" altLang="ja-JP" sz="2000" b="1" baseline="0" dirty="0" smtClean="0">
                <a:solidFill>
                  <a:schemeClr val="accent2"/>
                </a:solidFill>
                <a:latin typeface="Calibri" charset="0"/>
              </a:rPr>
              <a:t> entraine un </a:t>
            </a:r>
            <a:r>
              <a:rPr lang="fr-FR" altLang="ja-JP" sz="2000" b="1" baseline="0" dirty="0" err="1" smtClean="0">
                <a:solidFill>
                  <a:schemeClr val="accent2"/>
                </a:solidFill>
                <a:latin typeface="Calibri" charset="0"/>
              </a:rPr>
              <a:t>dépot</a:t>
            </a:r>
            <a:r>
              <a:rPr lang="fr-FR" altLang="ja-JP" sz="2000" b="1" dirty="0" smtClean="0">
                <a:latin typeface="Calibri" charset="0"/>
              </a:rPr>
              <a:t> </a:t>
            </a:r>
            <a:r>
              <a:rPr lang="fr-FR" altLang="ja-JP" sz="2000" b="1" dirty="0">
                <a:latin typeface="Calibri" charset="0"/>
              </a:rPr>
              <a:t>de </a:t>
            </a:r>
            <a:r>
              <a:rPr lang="fr-FR" altLang="ja-JP" sz="2000" b="1" dirty="0" smtClean="0">
                <a:latin typeface="Calibri" charset="0"/>
              </a:rPr>
              <a:t>fibrine au </a:t>
            </a:r>
            <a:r>
              <a:rPr lang="fr-FR" altLang="ja-JP" sz="2000" b="1" dirty="0" err="1" smtClean="0">
                <a:latin typeface="Calibri" charset="0"/>
              </a:rPr>
              <a:t>nuveau</a:t>
            </a:r>
            <a:r>
              <a:rPr lang="fr-FR" altLang="ja-JP" sz="2000" b="1" dirty="0" smtClean="0">
                <a:latin typeface="Calibri" charset="0"/>
              </a:rPr>
              <a:t> du </a:t>
            </a:r>
            <a:r>
              <a:rPr lang="fr-FR" altLang="ja-JP" sz="2000" b="1" dirty="0" err="1" smtClean="0">
                <a:latin typeface="Calibri" charset="0"/>
              </a:rPr>
              <a:t>pericarde</a:t>
            </a:r>
            <a:r>
              <a:rPr lang="fr-FR" altLang="ja-JP" sz="2000" b="1" dirty="0" smtClean="0">
                <a:latin typeface="Calibri" charset="0"/>
              </a:rPr>
              <a:t> qui</a:t>
            </a:r>
            <a:r>
              <a:rPr lang="fr-FR" altLang="ja-JP" sz="2000" b="1" baseline="0" dirty="0" smtClean="0">
                <a:latin typeface="Calibri" charset="0"/>
              </a:rPr>
              <a:t> </a:t>
            </a:r>
            <a:r>
              <a:rPr lang="fr-FR" altLang="ja-JP" sz="2000" b="1" dirty="0" smtClean="0">
                <a:latin typeface="Calibri" charset="0"/>
              </a:rPr>
              <a:t>perd </a:t>
            </a:r>
            <a:r>
              <a:rPr lang="fr-FR" altLang="ja-JP" sz="2000" b="1" dirty="0">
                <a:latin typeface="Calibri" charset="0"/>
              </a:rPr>
              <a:t>son aspect poli habituel  </a:t>
            </a:r>
          </a:p>
          <a:p>
            <a:pPr lvl="1">
              <a:lnSpc>
                <a:spcPct val="90000"/>
              </a:lnSpc>
              <a:spcBef>
                <a:spcPct val="0"/>
              </a:spcBef>
              <a:buFont typeface="Wingdings" charset="0"/>
              <a:buNone/>
            </a:pPr>
            <a:r>
              <a:rPr lang="fr-FR" sz="2000" i="1" dirty="0">
                <a:latin typeface="Calibri" charset="0"/>
              </a:rPr>
              <a:t>	(« langue de chat », « tartine de pain beurré »</a:t>
            </a:r>
            <a:endParaRPr lang="fr-FR" dirty="0">
              <a:latin typeface="Calibri" charset="0"/>
            </a:endParaRPr>
          </a:p>
        </p:txBody>
      </p:sp>
      <p:sp>
        <p:nvSpPr>
          <p:cNvPr id="1269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A174D53-28E2-A54C-8F2A-08F1F778ECA8}" type="slidenum">
              <a:rPr lang="fr-FR" sz="1200"/>
              <a:pPr eaLnBrk="1" hangingPunct="1"/>
              <a:t>6</a:t>
            </a:fld>
            <a:endParaRPr lang="fr-F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Fig 1: Cardiomégalie globale avec disparition des arcs, un pédicule court et angle cardio phrénique droit ouvert chez une patiente de 70 ans (ICT = 0,88</a:t>
            </a:r>
            <a:endParaRPr lang="en-US">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A247B4C-2387-A64B-9404-0EDBCA3C41A7}" type="slidenum">
              <a:rPr lang="en-US" sz="1200"/>
              <a:pPr eaLnBrk="1" hangingPunct="1"/>
              <a:t>44</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La chimiothérapie antituberculeuse a montré une diminution significative de la mortalité, en particulier chez les patients infectés par le VIH. </a:t>
            </a:r>
          </a:p>
          <a:p>
            <a:pPr>
              <a:spcBef>
                <a:spcPct val="0"/>
              </a:spcBef>
            </a:pPr>
            <a:endParaRPr lang="en-US">
              <a:latin typeface="Calibri"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5A19B97-1B49-0642-8111-97F174732A97}" type="slidenum">
              <a:rPr lang="en-US" sz="1200"/>
              <a:pPr eaLnBrk="1" hangingPunct="1"/>
              <a:t>47</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81AD54E-DE70-F546-BCCB-9B4ADE6BD525}" type="slidenum">
              <a:rPr lang="en-US" sz="1200"/>
              <a:pPr eaLnBrk="1" hangingPunct="1"/>
              <a:t>48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8AEA30A-428C-D44D-9C9A-68688623D83F}" type="slidenum">
              <a:rPr lang="en-US" sz="1200"/>
              <a:pPr eaLnBrk="1" hangingPunct="1"/>
              <a:t>50</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5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5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1B7E0C1-BE5B-EE43-AB21-D0BBBB6B7A3E}" type="slidenum">
              <a:rPr lang="en-US" sz="1200"/>
              <a:pPr eaLnBrk="1" hangingPunct="1"/>
              <a:t>51</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18AB9F0-4ECB-9445-BC0B-C514CD3AAE68}" type="slidenum">
              <a:rPr lang="en-US" sz="1200"/>
              <a:pPr eaLnBrk="1" hangingPunct="1"/>
              <a:t>53</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18AB9F0-4ECB-9445-BC0B-C514CD3AAE68}" type="slidenum">
              <a:rPr lang="en-US" sz="1200"/>
              <a:pPr eaLnBrk="1" hangingPunct="1"/>
              <a:t>54</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7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DDFA86F7-2CF3-424E-8337-283E54155127}" type="slidenum">
              <a:rPr lang="en-US" sz="1200"/>
              <a:pPr eaLnBrk="1" hangingPunct="1"/>
              <a:t>55</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D8E90258-F8E3-644D-A2D4-4E8D2CD959D3}" type="slidenum">
              <a:rPr lang="en-US" sz="1200"/>
              <a:pPr eaLnBrk="1" hangingPunct="1"/>
              <a:t>56</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D8E90258-F8E3-644D-A2D4-4E8D2CD959D3}" type="slidenum">
              <a:rPr lang="en-US" sz="1200"/>
              <a:pPr eaLnBrk="1" hangingPunct="1"/>
              <a:t>57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dirty="0">
                <a:latin typeface="Calibri" charset="0"/>
              </a:rPr>
              <a:t>L’exsudat entraine la production de liquide dont la quantité mais surtout la rapidité de constitution </a:t>
            </a:r>
            <a:r>
              <a:rPr lang="fr-FR" dirty="0" smtClean="0">
                <a:latin typeface="Calibri" charset="0"/>
              </a:rPr>
              <a:t>détermine </a:t>
            </a:r>
            <a:r>
              <a:rPr lang="fr-FR" dirty="0">
                <a:latin typeface="Calibri" charset="0"/>
              </a:rPr>
              <a:t>la tolérance hémodynamique</a:t>
            </a:r>
          </a:p>
        </p:txBody>
      </p:sp>
      <p:sp>
        <p:nvSpPr>
          <p:cNvPr id="1280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E95B748-F518-8B46-B3FF-72F6BC433910}" type="slidenum">
              <a:rPr lang="fr-FR" sz="1200"/>
              <a:pPr eaLnBrk="1" hangingPunct="1"/>
              <a:t>9</a:t>
            </a:fld>
            <a:endParaRPr lang="fr-F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0D84BF9-8094-9B45-BD1C-A2CA063B2679}" type="slidenum">
              <a:rPr lang="en-US" sz="1200"/>
              <a:pPr eaLnBrk="1" hangingPunct="1"/>
              <a:t>58</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FDAFA11-0F81-934A-AB29-47C5E16CCD13}" type="slidenum">
              <a:rPr lang="en-US" sz="1200"/>
              <a:pPr eaLnBrk="1" hangingPunct="1"/>
              <a:t>59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79FAD27-AAD8-1D46-A577-3555C794779F}" type="slidenum">
              <a:rPr lang="en-US" sz="1200"/>
              <a:pPr eaLnBrk="1" hangingPunct="1"/>
              <a:t>60</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r>
              <a:rPr lang="fr-FR" dirty="0" smtClean="0"/>
              <a:t>Reference pour posologie corticoïdes dans les péricardites tuberculeuses: </a:t>
            </a:r>
            <a:r>
              <a:rPr lang="en-US" sz="1200" b="1" i="0" u="none" strike="noStrike" kern="1200" dirty="0" smtClean="0">
                <a:solidFill>
                  <a:schemeClr val="tx1"/>
                </a:solidFill>
                <a:effectLst/>
                <a:latin typeface="+mn-lt"/>
                <a:ea typeface="+mn-ea"/>
                <a:cs typeface="+mn-cs"/>
              </a:rPr>
              <a:t>José PL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Edith L. PM</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Clara S</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Fernando W</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Carlos I. PN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Bryce A </a:t>
            </a:r>
            <a:r>
              <a:rPr lang="en-US" sz="1200" b="1" i="0" kern="1200" dirty="0" smtClean="0">
                <a:solidFill>
                  <a:schemeClr val="tx1"/>
                </a:solidFill>
                <a:effectLst/>
                <a:latin typeface="+mn-lt"/>
                <a:ea typeface="+mn-ea"/>
                <a:cs typeface="+mn-cs"/>
              </a:rPr>
              <a:t>Tuberculosis and the Heart </a:t>
            </a:r>
            <a:r>
              <a:rPr lang="en-US" sz="1200" b="0" i="0" kern="1200" dirty="0" smtClean="0">
                <a:solidFill>
                  <a:schemeClr val="tx1"/>
                </a:solidFill>
                <a:effectLst/>
                <a:latin typeface="+mn-lt"/>
                <a:ea typeface="+mn-ea"/>
                <a:cs typeface="+mn-cs"/>
              </a:rPr>
              <a:t>Journal of the American Heart Association. 2021;10:e019435</a:t>
            </a:r>
          </a:p>
          <a:p>
            <a:pPr marL="0" marR="0" indent="0" algn="l" defTabSz="914400" rtl="0" eaLnBrk="1" fontAlgn="auto" latinLnBrk="0" hangingPunct="1">
              <a:lnSpc>
                <a:spcPct val="100000"/>
              </a:lnSpc>
              <a:spcBef>
                <a:spcPts val="0"/>
              </a:spcBef>
              <a:spcAft>
                <a:spcPts val="0"/>
              </a:spcAft>
              <a:buClrTx/>
              <a:buSzTx/>
              <a:buFontTx/>
              <a:buNone/>
            </a:pP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dirty="0"/>
          </a:p>
        </p:txBody>
      </p:sp>
      <p:sp>
        <p:nvSpPr>
          <p:cNvPr id="1048618" name="Slide Number Placeholder 3"/>
          <p:cNvSpPr>
            <a:spLocks noGrp="1"/>
          </p:cNvSpPr>
          <p:nvPr>
            <p:ph type="sldNum" sz="quarter" idx="10"/>
          </p:nvPr>
        </p:nvSpPr>
        <p:spPr/>
        <p:txBody>
          <a:bodyPr/>
          <a:lstStyle/>
          <a:p>
            <a:fld id="{5CFCD99D-966B-430D-A639-E34B0BF0D66C}" type="slidenum">
              <a:rPr lang="en-US" smtClean="0"/>
              <a:t>61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dirty="0"/>
          </a:p>
        </p:txBody>
      </p:sp>
      <p:sp>
        <p:nvSpPr>
          <p:cNvPr id="1048618" name="Slide Number Placeholder 3"/>
          <p:cNvSpPr>
            <a:spLocks noGrp="1"/>
          </p:cNvSpPr>
          <p:nvPr>
            <p:ph type="sldNum" sz="quarter" idx="10"/>
          </p:nvPr>
        </p:nvSpPr>
        <p:spPr/>
        <p:txBody>
          <a:bodyPr/>
          <a:lstStyle/>
          <a:p>
            <a:fld id="{5CFCD99D-966B-430D-A639-E34B0BF0D66C}" type="slidenum">
              <a:rPr lang="en-US" smtClean="0"/>
              <a:t>62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r>
              <a:rPr lang="fr-FR" dirty="0" smtClean="0"/>
              <a:t>Reference pour posologie corticoïdes dans les péricardites tuberculeuses: </a:t>
            </a:r>
            <a:r>
              <a:rPr lang="en-US" sz="1200" b="1" i="0" u="none" strike="noStrike" kern="1200" dirty="0" smtClean="0">
                <a:solidFill>
                  <a:schemeClr val="tx1"/>
                </a:solidFill>
                <a:effectLst/>
                <a:latin typeface="+mn-lt"/>
                <a:ea typeface="+mn-ea"/>
                <a:cs typeface="+mn-cs"/>
              </a:rPr>
              <a:t>José PL</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Edith L. PM</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Clara S</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Fernando W</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Carlos I. PN</a:t>
            </a:r>
            <a:r>
              <a:rPr lang="en-US" sz="1200" b="0" i="0" kern="120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Bryce A </a:t>
            </a:r>
            <a:r>
              <a:rPr lang="en-US" sz="1200" b="1" i="0" kern="1200" dirty="0" smtClean="0">
                <a:solidFill>
                  <a:schemeClr val="tx1"/>
                </a:solidFill>
                <a:effectLst/>
                <a:latin typeface="+mn-lt"/>
                <a:ea typeface="+mn-ea"/>
                <a:cs typeface="+mn-cs"/>
              </a:rPr>
              <a:t>Tuberculosis and the Heart </a:t>
            </a:r>
            <a:r>
              <a:rPr lang="en-US" sz="1200" b="0" i="0" kern="1200" dirty="0" smtClean="0">
                <a:solidFill>
                  <a:schemeClr val="tx1"/>
                </a:solidFill>
                <a:effectLst/>
                <a:latin typeface="+mn-lt"/>
                <a:ea typeface="+mn-ea"/>
                <a:cs typeface="+mn-cs"/>
              </a:rPr>
              <a:t>Journal of the American Heart Association. 2021;10:e019435</a:t>
            </a:r>
          </a:p>
          <a:p>
            <a:pPr marL="0" marR="0" indent="0" algn="l" defTabSz="914400" rtl="0" eaLnBrk="1" fontAlgn="auto" latinLnBrk="0" hangingPunct="1">
              <a:lnSpc>
                <a:spcPct val="100000"/>
              </a:lnSpc>
              <a:spcBef>
                <a:spcPts val="0"/>
              </a:spcBef>
              <a:spcAft>
                <a:spcPts val="0"/>
              </a:spcAft>
              <a:buClrTx/>
              <a:buSzTx/>
              <a:buFontTx/>
              <a:buNone/>
            </a:pP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dirty="0"/>
          </a:p>
        </p:txBody>
      </p:sp>
      <p:sp>
        <p:nvSpPr>
          <p:cNvPr id="1048618" name="Slide Number Placeholder 3"/>
          <p:cNvSpPr>
            <a:spLocks noGrp="1"/>
          </p:cNvSpPr>
          <p:nvPr>
            <p:ph type="sldNum" sz="quarter" idx="10"/>
          </p:nvPr>
        </p:nvSpPr>
        <p:spPr/>
        <p:txBody>
          <a:bodyPr/>
          <a:lstStyle/>
          <a:p>
            <a:fld id="{5CFCD99D-966B-430D-A639-E34B0BF0D66C}" type="slidenum">
              <a:rPr lang="en-US" smtClean="0"/>
              <a:t>63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La tuberculose se propage au péricarde </a:t>
            </a:r>
          </a:p>
        </p:txBody>
      </p:sp>
      <p:sp>
        <p:nvSpPr>
          <p:cNvPr id="1259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A07B370-787F-754A-9F3B-1E42457FC86A}" type="slidenum">
              <a:rPr lang="fr-FR" sz="1200"/>
              <a:pPr eaLnBrk="1" hangingPunct="1"/>
              <a:t>86</a:t>
            </a:fld>
            <a:endParaRPr lang="fr-F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On rencontre plus volontiers des symptômes systémiques non spécifiques, tels que fièvre, sueurs nocturnes, fatigue et perte de poids. </a:t>
            </a:r>
            <a:endParaRPr lang="en-US">
              <a:latin typeface="Calibri" charset="0"/>
            </a:endParaRPr>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3FF143E8-8DE7-2445-BB85-76DB4AC82FA2}" type="slidenum">
              <a:rPr lang="en-US" sz="1200"/>
              <a:pPr eaLnBrk="1" hangingPunct="1"/>
              <a:t>87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La péricardite tuberculeuse évolue en 4 phases avec des présentations cliniques différentes.</a:t>
            </a:r>
          </a:p>
          <a:p>
            <a:pPr>
              <a:spcBef>
                <a:spcPct val="0"/>
              </a:spcBef>
            </a:pPr>
            <a:endParaRPr lang="en-US">
              <a:latin typeface="Calibri" charset="0"/>
            </a:endParaRPr>
          </a:p>
          <a:p>
            <a:pPr>
              <a:spcBef>
                <a:spcPct val="0"/>
              </a:spcBef>
            </a:pPr>
            <a:r>
              <a:rPr lang="fr-FR">
                <a:latin typeface="Calibri" charset="0"/>
              </a:rPr>
              <a:t>Les nouveaux registres et essais suggèrent que la présentation clinique la plus courante de la TBP est l’épanchement péricardique dans près de 80 %) correspondant au stade 2. </a:t>
            </a:r>
          </a:p>
          <a:p>
            <a:pPr>
              <a:spcBef>
                <a:spcPct val="0"/>
              </a:spcBef>
            </a:pPr>
            <a:r>
              <a:rPr lang="fr-FR">
                <a:latin typeface="Calibri" charset="0"/>
              </a:rPr>
              <a:t>Les patients présentent les signes d’une insuffisance cardiaque et/ou de tamponnade cardiaque en fonction de l’importance de l’épanchement  </a:t>
            </a:r>
            <a:r>
              <a:rPr lang="en-US">
                <a:latin typeface="Calibri" charset="0"/>
              </a:rPr>
              <a:t>[1]</a:t>
            </a:r>
          </a:p>
          <a:p>
            <a:pPr>
              <a:spcBef>
                <a:spcPct val="0"/>
              </a:spcBef>
            </a:pPr>
            <a:endParaRPr lang="fr-FR">
              <a:latin typeface="Calibri" charset="0"/>
            </a:endParaRPr>
          </a:p>
          <a:p>
            <a:pPr>
              <a:spcBef>
                <a:spcPct val="0"/>
              </a:spcBef>
            </a:pPr>
            <a:endParaRPr lang="en-US">
              <a:latin typeface="Calibri" charset="0"/>
            </a:endParaRP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EED8B55-A77B-404C-919C-316A7C3AB593}" type="slidenum">
              <a:rPr lang="en-US" sz="1200"/>
              <a:pPr eaLnBrk="1" hangingPunct="1"/>
              <a:t>106</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[1]La péricardite constrictive, qui correspond aux stades 3 et 4, est l'une des séquelles les plus graves de la TBP </a:t>
            </a:r>
          </a:p>
          <a:p>
            <a:pPr>
              <a:spcBef>
                <a:spcPct val="0"/>
              </a:spcBef>
            </a:pPr>
            <a:r>
              <a:rPr lang="fr-FR">
                <a:latin typeface="Calibri" charset="0"/>
              </a:rPr>
              <a:t>La présentation clinique peut être variable, allant d’une insuffisance cardiaque avec fonction ventriculaire préservée, une insuffisance hépatique (due à une congestion passive rétrograde) avec ascite et un œdème généralisé. </a:t>
            </a:r>
          </a:p>
          <a:p>
            <a:pPr>
              <a:spcBef>
                <a:spcPct val="0"/>
              </a:spcBef>
            </a:pPr>
            <a:r>
              <a:rPr lang="fr-FR">
                <a:latin typeface="Calibri" charset="0"/>
              </a:rPr>
              <a:t>La présence d'une vibrance péricardique, associé à un souffle protodiastolique, à un dedoublement  du deuxième bruit cardiaque et au signe de Kussmaul (augmentation paradoxale de la pression veineuse jugulaire à l'inspiration), est fréquente dans la péricardite constrictive </a:t>
            </a:r>
          </a:p>
          <a:p>
            <a:pPr>
              <a:spcBef>
                <a:spcPct val="0"/>
              </a:spcBef>
            </a:pPr>
            <a:r>
              <a:rPr lang="fr-FR">
                <a:latin typeface="Calibri" charset="0"/>
              </a:rPr>
              <a:t>Certains patients présentent une combinaison de tamponnade et de physiologie constrictive considérée comme un stade entre 2 et 3 (effusive-constrictive) ,soulignant le fait  que malgré la discussion de ces entités cliniques distinctes, elles peuvent se chevaucher dans la pratique clinique</a:t>
            </a:r>
            <a:endParaRPr lang="en-US">
              <a:latin typeface="Calibri"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387466E6-A48D-7C49-93D3-86ACB5F12309}" type="slidenum">
              <a:rPr lang="en-US" sz="1200"/>
              <a:pPr eaLnBrk="1" hangingPunct="1"/>
              <a:t>107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dirty="0"/>
          </a:p>
        </p:txBody>
      </p:sp>
      <p:sp>
        <p:nvSpPr>
          <p:cNvPr id="1048618" name="Slide Number Placeholder 3"/>
          <p:cNvSpPr>
            <a:spLocks noGrp="1"/>
          </p:cNvSpPr>
          <p:nvPr>
            <p:ph type="sldNum" sz="quarter" idx="10"/>
          </p:nvPr>
        </p:nvSpPr>
        <p:spPr/>
        <p:txBody>
          <a:bodyPr/>
          <a:lstStyle/>
          <a:p>
            <a:fld id="{5CFCD99D-966B-430D-A639-E34B0BF0D66C}" type="slidenum">
              <a:rPr lang="en-US" smtClean="0"/>
              <a:t>17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 </a:t>
            </a: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B8F7537-722E-E84F-BFA5-BC05A92AB5DA}" type="slidenum">
              <a:rPr lang="en-US" sz="1200"/>
              <a:pPr eaLnBrk="1" hangingPunct="1"/>
              <a:t>108</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89BD556-A398-AD43-8B85-B262577CC591}" type="slidenum">
              <a:rPr lang="en-US" sz="1200"/>
              <a:pPr eaLnBrk="1" hangingPunct="1"/>
              <a:t>110</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r>
              <a:rPr lang="fr-FR" dirty="0">
                <a:latin typeface="Calibri" charset="0"/>
              </a:rPr>
              <a:t>ESC GUIDELINES 2015 </a:t>
            </a:r>
          </a:p>
          <a:p>
            <a:pPr defTabSz="914400">
              <a:spcBef>
                <a:spcPct val="0"/>
              </a:spcBef>
            </a:pPr>
            <a:r>
              <a:rPr lang="fr-FR" dirty="0">
                <a:latin typeface="Calibri" charset="0"/>
              </a:rPr>
              <a:t>Dans les dernières recommandations ESC de 2015 sur la péricardite tuberculeuse, un protocole a été proposé pour l’évaluation d’une péricardite ou un épanchement péricardique tuberculeux</a:t>
            </a:r>
          </a:p>
          <a:p>
            <a:pPr defTabSz="914400">
              <a:spcBef>
                <a:spcPct val="0"/>
              </a:spcBef>
            </a:pPr>
            <a:r>
              <a:rPr lang="fr-FR" dirty="0">
                <a:latin typeface="Calibri" charset="0"/>
              </a:rPr>
              <a:t>Il consiste en une approche intégrée comprenant un examen clinique ,et des tests spécifiques du liquide péricardique pour le diagnostic de la tuberculose.  </a:t>
            </a:r>
            <a:endParaRPr lang="fr-FR" b="1" dirty="0">
              <a:latin typeface="Calibri" charset="0"/>
            </a:endParaRPr>
          </a:p>
          <a:p>
            <a:pPr defTabSz="914400">
              <a:spcBef>
                <a:spcPct val="0"/>
              </a:spcBef>
            </a:pPr>
            <a:r>
              <a:rPr lang="fr-FR" b="1" dirty="0">
                <a:latin typeface="Calibri" charset="0"/>
              </a:rPr>
              <a:t>L’étape initiale correspond a une </a:t>
            </a:r>
            <a:r>
              <a:rPr lang="fr-FR" b="1" dirty="0" err="1">
                <a:latin typeface="Calibri" charset="0"/>
              </a:rPr>
              <a:t>evaluation</a:t>
            </a:r>
            <a:r>
              <a:rPr lang="fr-FR" b="1" dirty="0">
                <a:latin typeface="Calibri" charset="0"/>
              </a:rPr>
              <a:t> non invasive.</a:t>
            </a:r>
          </a:p>
          <a:p>
            <a:pPr defTabSz="914400">
              <a:spcBef>
                <a:spcPct val="0"/>
              </a:spcBef>
            </a:pPr>
            <a:r>
              <a:rPr lang="fr-FR" dirty="0">
                <a:latin typeface="Calibri" charset="0"/>
              </a:rPr>
              <a:t>Une forte suspicion clinique dans les zones endémiques est nécessaire avec l’utilisation du score de Reuter si le liquide </a:t>
            </a:r>
            <a:r>
              <a:rPr lang="fr-FR" dirty="0" err="1">
                <a:latin typeface="Calibri" charset="0"/>
              </a:rPr>
              <a:t>pericardique</a:t>
            </a:r>
            <a:r>
              <a:rPr lang="fr-FR" dirty="0">
                <a:latin typeface="Calibri" charset="0"/>
              </a:rPr>
              <a:t> n’est pas accessible. </a:t>
            </a:r>
          </a:p>
          <a:p>
            <a:pPr defTabSz="914400">
              <a:spcBef>
                <a:spcPct val="0"/>
              </a:spcBef>
            </a:pPr>
            <a:r>
              <a:rPr lang="fr-FR" dirty="0">
                <a:latin typeface="Calibri" charset="0"/>
              </a:rPr>
              <a:t>Utilisation de </a:t>
            </a:r>
            <a:r>
              <a:rPr lang="fr-FR" dirty="0" err="1">
                <a:latin typeface="Calibri" charset="0"/>
              </a:rPr>
              <a:t>methode</a:t>
            </a:r>
            <a:r>
              <a:rPr lang="fr-FR" dirty="0">
                <a:latin typeface="Calibri" charset="0"/>
              </a:rPr>
              <a:t> non invasive: </a:t>
            </a:r>
            <a:r>
              <a:rPr lang="fr-FR" dirty="0" err="1">
                <a:latin typeface="Calibri" charset="0"/>
              </a:rPr>
              <a:t>rx</a:t>
            </a:r>
            <a:r>
              <a:rPr lang="fr-FR" dirty="0">
                <a:latin typeface="Calibri" charset="0"/>
              </a:rPr>
              <a:t>, </a:t>
            </a:r>
            <a:r>
              <a:rPr lang="fr-FR" dirty="0" err="1">
                <a:latin typeface="Calibri" charset="0"/>
              </a:rPr>
              <a:t>ett,scanner</a:t>
            </a:r>
            <a:r>
              <a:rPr lang="fr-FR" dirty="0">
                <a:latin typeface="Calibri" charset="0"/>
              </a:rPr>
              <a:t> ou </a:t>
            </a:r>
            <a:r>
              <a:rPr lang="fr-FR" dirty="0" err="1">
                <a:latin typeface="Calibri" charset="0"/>
              </a:rPr>
              <a:t>irm,recherche</a:t>
            </a:r>
            <a:r>
              <a:rPr lang="fr-FR" dirty="0">
                <a:latin typeface="Calibri" charset="0"/>
              </a:rPr>
              <a:t> de </a:t>
            </a:r>
            <a:r>
              <a:rPr lang="fr-FR" dirty="0" err="1">
                <a:latin typeface="Calibri" charset="0"/>
              </a:rPr>
              <a:t>baar</a:t>
            </a:r>
            <a:r>
              <a:rPr lang="fr-FR" dirty="0">
                <a:latin typeface="Calibri" charset="0"/>
              </a:rPr>
              <a:t> dans crachats ou liquide d’aspiration gastrique et ou urine</a:t>
            </a:r>
          </a:p>
          <a:p>
            <a:pPr defTabSz="914400">
              <a:spcBef>
                <a:spcPct val="0"/>
              </a:spcBef>
            </a:pPr>
            <a:r>
              <a:rPr lang="fr-FR" b="1" dirty="0">
                <a:latin typeface="Calibri" charset="0"/>
              </a:rPr>
              <a:t>Etape 2: </a:t>
            </a:r>
            <a:r>
              <a:rPr lang="fr-FR" b="1" dirty="0" err="1">
                <a:latin typeface="Calibri" charset="0"/>
              </a:rPr>
              <a:t>Pericardiocentèse</a:t>
            </a:r>
            <a:endParaRPr lang="fr-FR" b="1" dirty="0">
              <a:latin typeface="Calibri" charset="0"/>
            </a:endParaRPr>
          </a:p>
          <a:p>
            <a:pPr defTabSz="914400">
              <a:spcBef>
                <a:spcPct val="0"/>
              </a:spcBef>
            </a:pPr>
            <a:r>
              <a:rPr lang="fr-FR" dirty="0" err="1">
                <a:latin typeface="Calibri" charset="0"/>
              </a:rPr>
              <a:t>necessite</a:t>
            </a:r>
            <a:r>
              <a:rPr lang="fr-FR" dirty="0">
                <a:latin typeface="Calibri" charset="0"/>
              </a:rPr>
              <a:t> absolue en cas de tamponnade cardiaque</a:t>
            </a:r>
          </a:p>
          <a:p>
            <a:pPr defTabSz="914400">
              <a:spcBef>
                <a:spcPct val="0"/>
              </a:spcBef>
            </a:pPr>
            <a:r>
              <a:rPr lang="fr-FR" dirty="0">
                <a:latin typeface="Calibri" charset="0"/>
              </a:rPr>
              <a:t>Elle doit </a:t>
            </a:r>
            <a:r>
              <a:rPr lang="fr-FR" dirty="0" err="1">
                <a:latin typeface="Calibri" charset="0"/>
              </a:rPr>
              <a:t>etre</a:t>
            </a:r>
            <a:r>
              <a:rPr lang="fr-FR" dirty="0">
                <a:latin typeface="Calibri" charset="0"/>
              </a:rPr>
              <a:t> envisagé chez tous les patients ayant une suspicion de PTB avec analyse du liquide de ponction par les tests directs et indirects comme précisé plus haut</a:t>
            </a:r>
          </a:p>
          <a:p>
            <a:pPr defTabSz="914400">
              <a:spcBef>
                <a:spcPct val="0"/>
              </a:spcBef>
            </a:pPr>
            <a:r>
              <a:rPr lang="fr-FR" b="1" dirty="0">
                <a:latin typeface="Calibri" charset="0"/>
              </a:rPr>
              <a:t>Etape 3: Biopsie péricardique</a:t>
            </a:r>
          </a:p>
          <a:p>
            <a:pPr defTabSz="914400">
              <a:spcBef>
                <a:spcPct val="0"/>
              </a:spcBef>
            </a:pPr>
            <a:r>
              <a:rPr lang="fr-FR" dirty="0">
                <a:latin typeface="Calibri" charset="0"/>
              </a:rPr>
              <a:t>N’est pas </a:t>
            </a:r>
            <a:r>
              <a:rPr lang="fr-FR" dirty="0" err="1">
                <a:latin typeface="Calibri" charset="0"/>
              </a:rPr>
              <a:t>necessaire</a:t>
            </a:r>
            <a:r>
              <a:rPr lang="fr-FR" dirty="0">
                <a:latin typeface="Calibri" charset="0"/>
              </a:rPr>
              <a:t> dans les zones </a:t>
            </a:r>
            <a:r>
              <a:rPr lang="fr-FR" dirty="0" err="1">
                <a:latin typeface="Calibri" charset="0"/>
              </a:rPr>
              <a:t>endemiques</a:t>
            </a:r>
            <a:r>
              <a:rPr lang="fr-FR" dirty="0">
                <a:latin typeface="Calibri" charset="0"/>
              </a:rPr>
              <a:t> avant </a:t>
            </a:r>
            <a:r>
              <a:rPr lang="fr-FR" dirty="0" err="1">
                <a:latin typeface="Calibri" charset="0"/>
              </a:rPr>
              <a:t>traitement,recommandé</a:t>
            </a:r>
            <a:r>
              <a:rPr lang="fr-FR" dirty="0">
                <a:latin typeface="Calibri" charset="0"/>
              </a:rPr>
              <a:t> dans les zones non </a:t>
            </a:r>
            <a:r>
              <a:rPr lang="fr-FR" dirty="0" err="1">
                <a:latin typeface="Calibri" charset="0"/>
              </a:rPr>
              <a:t>endemiques</a:t>
            </a:r>
            <a:r>
              <a:rPr lang="fr-FR" dirty="0">
                <a:latin typeface="Calibri" charset="0"/>
              </a:rPr>
              <a:t> chez les patients dont la maladie dure plus de 3semaines et il n’</a:t>
            </a:r>
            <a:r>
              <a:rPr lang="fr-FR" altLang="ja-JP" dirty="0" err="1">
                <a:latin typeface="Calibri" charset="0"/>
              </a:rPr>
              <a:t>ya</a:t>
            </a:r>
            <a:r>
              <a:rPr lang="fr-FR" altLang="ja-JP" dirty="0">
                <a:latin typeface="Calibri" charset="0"/>
              </a:rPr>
              <a:t> pas d</a:t>
            </a:r>
            <a:r>
              <a:rPr lang="fr-FR" dirty="0">
                <a:latin typeface="Calibri" charset="0"/>
              </a:rPr>
              <a:t>’</a:t>
            </a:r>
            <a:r>
              <a:rPr lang="fr-FR" altLang="ja-JP" dirty="0">
                <a:latin typeface="Calibri" charset="0"/>
              </a:rPr>
              <a:t>étiologie retrouvé</a:t>
            </a:r>
          </a:p>
          <a:p>
            <a:pPr defTabSz="914400">
              <a:spcBef>
                <a:spcPct val="0"/>
              </a:spcBef>
            </a:pPr>
            <a:r>
              <a:rPr lang="fr-FR" b="1" dirty="0">
                <a:latin typeface="Calibri" charset="0"/>
              </a:rPr>
              <a:t>Etape 4: Traitement empirique anti tuberculeux</a:t>
            </a:r>
            <a:endParaRPr lang="en-US" b="1" dirty="0">
              <a:latin typeface="Calibri" charset="0"/>
            </a:endParaRPr>
          </a:p>
          <a:p>
            <a:pPr defTabSz="914400">
              <a:spcBef>
                <a:spcPct val="0"/>
              </a:spcBef>
            </a:pPr>
            <a:r>
              <a:rPr lang="fr-FR" dirty="0">
                <a:latin typeface="Calibri" charset="0"/>
              </a:rPr>
              <a:t>Recommandé dans les zones </a:t>
            </a:r>
            <a:r>
              <a:rPr lang="fr-FR" dirty="0" err="1">
                <a:latin typeface="Calibri" charset="0"/>
              </a:rPr>
              <a:t>endemiques</a:t>
            </a:r>
            <a:r>
              <a:rPr lang="fr-FR" dirty="0">
                <a:latin typeface="Calibri" charset="0"/>
              </a:rPr>
              <a:t> </a:t>
            </a:r>
            <a:r>
              <a:rPr lang="fr-FR" dirty="0" err="1">
                <a:latin typeface="Calibri" charset="0"/>
              </a:rPr>
              <a:t>apres</a:t>
            </a:r>
            <a:r>
              <a:rPr lang="fr-FR" dirty="0">
                <a:latin typeface="Calibri" charset="0"/>
              </a:rPr>
              <a:t> </a:t>
            </a:r>
            <a:r>
              <a:rPr lang="fr-FR" dirty="0" err="1">
                <a:latin typeface="Calibri" charset="0"/>
              </a:rPr>
              <a:t>elimination</a:t>
            </a:r>
            <a:r>
              <a:rPr lang="fr-FR" dirty="0">
                <a:latin typeface="Calibri" charset="0"/>
              </a:rPr>
              <a:t> d’autres causes probable</a:t>
            </a:r>
          </a:p>
          <a:p>
            <a:pPr defTabSz="914400">
              <a:spcBef>
                <a:spcPct val="0"/>
              </a:spcBef>
            </a:pPr>
            <a:r>
              <a:rPr lang="fr-FR" dirty="0">
                <a:latin typeface="Calibri" charset="0"/>
              </a:rPr>
              <a:t> </a:t>
            </a:r>
            <a:endParaRPr lang="en-US" dirty="0">
              <a:latin typeface="Calibri" charset="0"/>
            </a:endParaRPr>
          </a:p>
          <a:p>
            <a:pPr defTabSz="914400">
              <a:spcBef>
                <a:spcPct val="0"/>
              </a:spcBef>
            </a:pPr>
            <a:r>
              <a:rPr lang="fr-FR" dirty="0">
                <a:latin typeface="Calibri" charset="0"/>
              </a:rPr>
              <a:t>Le diagnostic définitif de péricardite tuberculeuse repose sur la présence de bacilles tuberculeux dans le liquide péricardique ou dans des analyses histologiques du péricarde, par culture ou par PCR.</a:t>
            </a:r>
          </a:p>
          <a:p>
            <a:pPr defTabSz="914400">
              <a:spcBef>
                <a:spcPct val="0"/>
              </a:spcBef>
            </a:pPr>
            <a:r>
              <a:rPr lang="fr-FR" dirty="0">
                <a:latin typeface="Calibri" charset="0"/>
              </a:rPr>
              <a:t> Un diagnostic “probable” est fait lorsqu’il existe une preuve de tuberculose par ailleurs chez un patient ayant une péricardite inexpliquée, un exsudat péricardique lymphocytaire avec une augmentation des taux d’interféron-gamma non stimulé, d’adénosine désaminase ou de lysozyme et/ou une réponse appropriée à un traitement antituberculeux dans les zones endémiques </a:t>
            </a:r>
          </a:p>
          <a:p>
            <a:pPr defTabSz="914400">
              <a:spcBef>
                <a:spcPct val="0"/>
              </a:spcBef>
            </a:pPr>
            <a:endParaRPr lang="fr-FR" dirty="0">
              <a:latin typeface="Calibri" charset="0"/>
            </a:endParaRPr>
          </a:p>
        </p:txBody>
      </p:sp>
      <p:sp>
        <p:nvSpPr>
          <p:cNvPr id="147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4594E00-426D-7D4D-99F8-8FD81043A396}" type="slidenum">
              <a:rPr lang="en-US" sz="1200"/>
              <a:pPr eaLnBrk="1" hangingPunct="1"/>
              <a:t>111</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35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2F34C38-7328-DE42-8648-7E2052C17407}" type="slidenum">
              <a:rPr lang="en-US" sz="1200"/>
              <a:pPr eaLnBrk="1" hangingPunct="1"/>
              <a:t>113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37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457C972-C164-7447-A8A4-0CBFA841BB2D}" type="slidenum">
              <a:rPr lang="en-US" sz="1200"/>
              <a:pPr eaLnBrk="1" hangingPunct="1"/>
              <a:t>114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fr-FR">
              <a:latin typeface="Calibri" charset="0"/>
            </a:endParaRPr>
          </a:p>
        </p:txBody>
      </p:sp>
      <p:sp>
        <p:nvSpPr>
          <p:cNvPr id="1495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489220FB-39BD-4D4F-8185-3329C88F5264}" type="slidenum">
              <a:rPr lang="fr-FR" sz="1200"/>
              <a:pPr eaLnBrk="1" hangingPunct="1"/>
              <a:t>123</a:t>
            </a:fld>
            <a:endParaRPr lang="fr-F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dirty="0"/>
          </a:p>
        </p:txBody>
      </p:sp>
      <p:sp>
        <p:nvSpPr>
          <p:cNvPr id="1048618" name="Slide Number Placeholder 3"/>
          <p:cNvSpPr>
            <a:spLocks noGrp="1"/>
          </p:cNvSpPr>
          <p:nvPr>
            <p:ph type="sldNum" sz="quarter" idx="10"/>
          </p:nvPr>
        </p:nvSpPr>
        <p:spPr/>
        <p:txBody>
          <a:bodyPr/>
          <a:lstStyle/>
          <a:p>
            <a:fld id="{5CFCD99D-966B-430D-A639-E34B0BF0D66C}" type="slidenum">
              <a:rPr lang="en-US" smtClean="0"/>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On rencontre plus volontiers des symptômes systémiques non spécifiques, tels que fièvre, sueurs nocturnes, fatigue et perte de poids. </a:t>
            </a:r>
            <a:endParaRPr lang="en-US">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39321B3C-A175-F54B-8293-0D1560465B70}" type="slidenum">
              <a:rPr lang="en-US" sz="1200"/>
              <a:pPr eaLnBrk="1" hangingPunct="1"/>
              <a:t>25</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2A73568-98ED-1E4B-B0F2-41F15D8847BD}" type="slidenum">
              <a:rPr lang="en-US" sz="1200"/>
              <a:pPr eaLnBrk="1" hangingPunct="1"/>
              <a:t>26</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dirty="0" smtClean="0">
                <a:latin typeface="Calibri" charset="0"/>
              </a:rPr>
              <a:t>Bien </a:t>
            </a:r>
            <a:r>
              <a:rPr lang="fr-FR" dirty="0">
                <a:latin typeface="Calibri" charset="0"/>
              </a:rPr>
              <a:t>que cet indice diagnostique de la TBP n'ait jamais été validé formellement dans une étude prospective, il a été utilisé avec succès comme critère d'inclusion pour les patients inclus dans le grand essai contrôlé randomisé panafricain IMPI d'immunothérapie pour la TBP . Une limitation majeure du score est que parce qu'il ne nécessite aucune analyse du liquide péricardique, il est particulièrement enclin à mal diagnostiquer les patients présentant une </a:t>
            </a:r>
            <a:r>
              <a:rPr lang="fr-FR" dirty="0" err="1">
                <a:latin typeface="Calibri" charset="0"/>
              </a:rPr>
              <a:t>co-infection</a:t>
            </a:r>
            <a:r>
              <a:rPr lang="fr-FR" dirty="0">
                <a:latin typeface="Calibri" charset="0"/>
              </a:rPr>
              <a:t> bactérienne, des tumeurs malignes et d'autres maladies caractérisées par des symptômes constitutionnels </a:t>
            </a: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A6FE9349-36A2-3247-89C4-0FAE437573C8}" type="slidenum">
              <a:rPr lang="en-US" sz="1200"/>
              <a:pPr eaLnBrk="1" hangingPunct="1"/>
              <a:t>27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fr-FR">
              <a:latin typeface="Calibri" charset="0"/>
            </a:endParaRPr>
          </a:p>
        </p:txBody>
      </p:sp>
      <p:sp>
        <p:nvSpPr>
          <p:cNvPr id="1300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45DF41F-3A1D-094F-8AAE-72E8E8D9FBF4}" type="slidenum">
              <a:rPr lang="fr-FR" sz="1200"/>
              <a:pPr eaLnBrk="1" fontAlgn="base" hangingPunct="1">
                <a:spcBef>
                  <a:spcPct val="0"/>
                </a:spcBef>
                <a:spcAft>
                  <a:spcPct val="0"/>
                </a:spcAft>
              </a:pPr>
              <a:t>29</a:t>
            </a:fld>
            <a:endParaRPr 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1314299689 h 1000"/>
              <a:gd name="T6" fmla="*/ 0 w 1000"/>
              <a:gd name="T7" fmla="*/ 1314299689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a:p>
        </p:txBody>
      </p:sp>
      <p:sp>
        <p:nvSpPr>
          <p:cNvPr id="9218" name="Rectangle 2"/>
          <p:cNvSpPr>
            <a:spLocks noGrp="1" noChangeArrowheads="1"/>
          </p:cNvSpPr>
          <p:nvPr>
            <p:ph type="ctrTitle"/>
          </p:nvPr>
        </p:nvSpPr>
        <p:spPr>
          <a:xfrm>
            <a:off x="685800" y="990600"/>
            <a:ext cx="7772400" cy="1371600"/>
          </a:xfrm>
        </p:spPr>
        <p:txBody>
          <a:bodyPr/>
          <a:lstStyle>
            <a:lvl1pPr>
              <a:defRPr sz="4000"/>
            </a:lvl1pPr>
          </a:lstStyle>
          <a:p>
            <a:pPr lvl="0"/>
            <a:r>
              <a:rPr lang="fr-FR" noProof="0" smtClean="0"/>
              <a:t>Cliquez pour modifier le style du titre</a:t>
            </a:r>
          </a:p>
        </p:txBody>
      </p:sp>
      <p:sp>
        <p:nvSpPr>
          <p:cNvPr id="9219" name="Rectangle 3"/>
          <p:cNvSpPr>
            <a:spLocks noGrp="1" noChangeArrowheads="1"/>
          </p:cNvSpPr>
          <p:nvPr>
            <p:ph type="subTitle" idx="1"/>
          </p:nvPr>
        </p:nvSpPr>
        <p:spPr>
          <a:xfrm>
            <a:off x="1447800" y="3429000"/>
            <a:ext cx="7010400" cy="1600200"/>
          </a:xfrm>
        </p:spPr>
        <p:txBody>
          <a:bodyPr/>
          <a:lstStyle>
            <a:lvl1pPr marL="0" indent="0">
              <a:buFont typeface="Wingdings" charset="0"/>
              <a:buNone/>
              <a:defRPr sz="2800"/>
            </a:lvl1pPr>
          </a:lstStyle>
          <a:p>
            <a:pPr lvl="0"/>
            <a:r>
              <a:rPr lang="fr-FR" noProof="0" smtClean="0"/>
              <a:t>Cliquez pour modifier le style des sous-titres du masque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fr-F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2FFA09B-58E0-7941-9921-5DAF3DF3A44E}" type="slidenum">
              <a:rPr lang="fr-FR"/>
              <a:pPr>
                <a:defRPr/>
              </a:pPr>
              <a:t>‹#›</a:t>
            </a:fld>
            <a:endParaRPr lang="fr-FR"/>
          </a:p>
        </p:txBody>
      </p:sp>
    </p:spTree>
    <p:extLst>
      <p:ext uri="{BB962C8B-B14F-4D97-AF65-F5344CB8AC3E}">
        <p14:creationId xmlns:p14="http://schemas.microsoft.com/office/powerpoint/2010/main" val="228252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fld id="{19057DF0-E43A-0B45-8EBE-206866A6922B}" type="slidenum">
              <a:rPr lang="fr-FR"/>
              <a:pPr>
                <a:defRPr/>
              </a:pPr>
              <a:t>‹#›</a:t>
            </a:fld>
            <a:endParaRPr lang="fr-FR"/>
          </a:p>
        </p:txBody>
      </p:sp>
    </p:spTree>
    <p:extLst>
      <p:ext uri="{BB962C8B-B14F-4D97-AF65-F5344CB8AC3E}">
        <p14:creationId xmlns:p14="http://schemas.microsoft.com/office/powerpoint/2010/main" val="355085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3838" y="304800"/>
            <a:ext cx="2001837" cy="5715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66738" y="304800"/>
            <a:ext cx="5854700" cy="5715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fld id="{85E95B81-34AE-9F45-BF56-3C68D5AF7B46}" type="slidenum">
              <a:rPr lang="fr-FR"/>
              <a:pPr>
                <a:defRPr/>
              </a:pPr>
              <a:t>‹#›</a:t>
            </a:fld>
            <a:endParaRPr lang="fr-FR"/>
          </a:p>
        </p:txBody>
      </p:sp>
    </p:spTree>
    <p:extLst>
      <p:ext uri="{BB962C8B-B14F-4D97-AF65-F5344CB8AC3E}">
        <p14:creationId xmlns:p14="http://schemas.microsoft.com/office/powerpoint/2010/main" val="598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fld id="{8895D6EE-7003-CC44-87E8-CC023D2FA5C1}" type="slidenum">
              <a:rPr lang="fr-FR"/>
              <a:pPr>
                <a:defRPr/>
              </a:pPr>
              <a:t>‹#›</a:t>
            </a:fld>
            <a:endParaRPr lang="fr-FR"/>
          </a:p>
        </p:txBody>
      </p:sp>
    </p:spTree>
    <p:extLst>
      <p:ext uri="{BB962C8B-B14F-4D97-AF65-F5344CB8AC3E}">
        <p14:creationId xmlns:p14="http://schemas.microsoft.com/office/powerpoint/2010/main" val="161989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dt" sz="half" idx="10"/>
          </p:nvPr>
        </p:nvSpPr>
        <p:spPr>
          <a:ln/>
        </p:spPr>
        <p:txBody>
          <a:bodyPr/>
          <a:lstStyle>
            <a:lvl1pPr>
              <a:defRPr/>
            </a:lvl1pPr>
          </a:lstStyle>
          <a:p>
            <a:pPr>
              <a:defRPr/>
            </a:pPr>
            <a:endParaRPr lang="fr-FR"/>
          </a:p>
        </p:txBody>
      </p:sp>
      <p:sp>
        <p:nvSpPr>
          <p:cNvPr id="5" name="Rectangle 7"/>
          <p:cNvSpPr>
            <a:spLocks noGrp="1" noChangeArrowheads="1"/>
          </p:cNvSpPr>
          <p:nvPr>
            <p:ph type="ftr" sz="quarter" idx="11"/>
          </p:nvPr>
        </p:nvSpPr>
        <p:spPr>
          <a:ln/>
        </p:spPr>
        <p:txBody>
          <a:bodyPr/>
          <a:lstStyle>
            <a:lvl1pPr>
              <a:defRPr/>
            </a:lvl1pPr>
          </a:lstStyle>
          <a:p>
            <a:pPr>
              <a:defRPr/>
            </a:pP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fld id="{D18E7111-B3DE-1C4F-95CE-49D7AA324D10}" type="slidenum">
              <a:rPr lang="fr-FR"/>
              <a:pPr>
                <a:defRPr/>
              </a:pPr>
              <a:t>‹#›</a:t>
            </a:fld>
            <a:endParaRPr lang="fr-FR"/>
          </a:p>
        </p:txBody>
      </p:sp>
    </p:spTree>
    <p:extLst>
      <p:ext uri="{BB962C8B-B14F-4D97-AF65-F5344CB8AC3E}">
        <p14:creationId xmlns:p14="http://schemas.microsoft.com/office/powerpoint/2010/main" val="159364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fld id="{6CE4B490-BBE1-F743-97E9-76E97E20ADBB}" type="slidenum">
              <a:rPr lang="fr-FR"/>
              <a:pPr>
                <a:defRPr/>
              </a:pPr>
              <a:t>‹#›</a:t>
            </a:fld>
            <a:endParaRPr lang="fr-FR"/>
          </a:p>
        </p:txBody>
      </p:sp>
    </p:spTree>
    <p:extLst>
      <p:ext uri="{BB962C8B-B14F-4D97-AF65-F5344CB8AC3E}">
        <p14:creationId xmlns:p14="http://schemas.microsoft.com/office/powerpoint/2010/main" val="341034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dt" sz="half" idx="10"/>
          </p:nvPr>
        </p:nvSpPr>
        <p:spPr>
          <a:ln/>
        </p:spPr>
        <p:txBody>
          <a:bodyPr/>
          <a:lstStyle>
            <a:lvl1pPr>
              <a:defRPr/>
            </a:lvl1pPr>
          </a:lstStyle>
          <a:p>
            <a:pPr>
              <a:defRPr/>
            </a:pPr>
            <a:endParaRPr lang="fr-FR"/>
          </a:p>
        </p:txBody>
      </p:sp>
      <p:sp>
        <p:nvSpPr>
          <p:cNvPr id="8" name="Rectangle 7"/>
          <p:cNvSpPr>
            <a:spLocks noGrp="1" noChangeArrowheads="1"/>
          </p:cNvSpPr>
          <p:nvPr>
            <p:ph type="ftr" sz="quarter" idx="11"/>
          </p:nvPr>
        </p:nvSpPr>
        <p:spPr>
          <a:ln/>
        </p:spPr>
        <p:txBody>
          <a:bodyPr/>
          <a:lstStyle>
            <a:lvl1pPr>
              <a:defRPr/>
            </a:lvl1pPr>
          </a:lstStyle>
          <a:p>
            <a:pPr>
              <a:defRPr/>
            </a:pP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fld id="{40E0D85A-731C-1042-B969-820D4B276B9D}" type="slidenum">
              <a:rPr lang="fr-FR"/>
              <a:pPr>
                <a:defRPr/>
              </a:pPr>
              <a:t>‹#›</a:t>
            </a:fld>
            <a:endParaRPr lang="fr-FR"/>
          </a:p>
        </p:txBody>
      </p:sp>
    </p:spTree>
    <p:extLst>
      <p:ext uri="{BB962C8B-B14F-4D97-AF65-F5344CB8AC3E}">
        <p14:creationId xmlns:p14="http://schemas.microsoft.com/office/powerpoint/2010/main" val="362062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6"/>
          <p:cNvSpPr>
            <a:spLocks noGrp="1" noChangeArrowheads="1"/>
          </p:cNvSpPr>
          <p:nvPr>
            <p:ph type="dt" sz="half" idx="10"/>
          </p:nvPr>
        </p:nvSpPr>
        <p:spPr>
          <a:ln/>
        </p:spPr>
        <p:txBody>
          <a:bodyPr/>
          <a:lstStyle>
            <a:lvl1pPr>
              <a:defRPr/>
            </a:lvl1pPr>
          </a:lstStyle>
          <a:p>
            <a:pPr>
              <a:defRPr/>
            </a:pPr>
            <a:endParaRPr lang="fr-FR"/>
          </a:p>
        </p:txBody>
      </p:sp>
      <p:sp>
        <p:nvSpPr>
          <p:cNvPr id="4" name="Rectangle 7"/>
          <p:cNvSpPr>
            <a:spLocks noGrp="1" noChangeArrowheads="1"/>
          </p:cNvSpPr>
          <p:nvPr>
            <p:ph type="ftr" sz="quarter" idx="11"/>
          </p:nvPr>
        </p:nvSpPr>
        <p:spPr>
          <a:ln/>
        </p:spPr>
        <p:txBody>
          <a:bodyPr/>
          <a:lstStyle>
            <a:lvl1pPr>
              <a:defRPr/>
            </a:lvl1pPr>
          </a:lstStyle>
          <a:p>
            <a:pPr>
              <a:defRPr/>
            </a:pP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fld id="{6F0D5B1D-A898-6248-9486-9D0F25B01EEE}" type="slidenum">
              <a:rPr lang="fr-FR"/>
              <a:pPr>
                <a:defRPr/>
              </a:pPr>
              <a:t>‹#›</a:t>
            </a:fld>
            <a:endParaRPr lang="fr-FR"/>
          </a:p>
        </p:txBody>
      </p:sp>
    </p:spTree>
    <p:extLst>
      <p:ext uri="{BB962C8B-B14F-4D97-AF65-F5344CB8AC3E}">
        <p14:creationId xmlns:p14="http://schemas.microsoft.com/office/powerpoint/2010/main" val="304008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fr-FR"/>
          </a:p>
        </p:txBody>
      </p:sp>
      <p:sp>
        <p:nvSpPr>
          <p:cNvPr id="3" name="Rectangle 7"/>
          <p:cNvSpPr>
            <a:spLocks noGrp="1" noChangeArrowheads="1"/>
          </p:cNvSpPr>
          <p:nvPr>
            <p:ph type="ftr" sz="quarter" idx="11"/>
          </p:nvPr>
        </p:nvSpPr>
        <p:spPr>
          <a:ln/>
        </p:spPr>
        <p:txBody>
          <a:bodyPr/>
          <a:lstStyle>
            <a:lvl1pPr>
              <a:defRPr/>
            </a:lvl1pPr>
          </a:lstStyle>
          <a:p>
            <a:pPr>
              <a:defRPr/>
            </a:pP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fld id="{E5D1460F-29F9-2A46-B2AC-A1121658A102}" type="slidenum">
              <a:rPr lang="fr-FR"/>
              <a:pPr>
                <a:defRPr/>
              </a:pPr>
              <a:t>‹#›</a:t>
            </a:fld>
            <a:endParaRPr lang="fr-FR"/>
          </a:p>
        </p:txBody>
      </p:sp>
    </p:spTree>
    <p:extLst>
      <p:ext uri="{BB962C8B-B14F-4D97-AF65-F5344CB8AC3E}">
        <p14:creationId xmlns:p14="http://schemas.microsoft.com/office/powerpoint/2010/main" val="193347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fld id="{9F63D316-D817-3041-BB1E-54E061D14346}" type="slidenum">
              <a:rPr lang="fr-FR"/>
              <a:pPr>
                <a:defRPr/>
              </a:pPr>
              <a:t>‹#›</a:t>
            </a:fld>
            <a:endParaRPr lang="fr-FR"/>
          </a:p>
        </p:txBody>
      </p:sp>
    </p:spTree>
    <p:extLst>
      <p:ext uri="{BB962C8B-B14F-4D97-AF65-F5344CB8AC3E}">
        <p14:creationId xmlns:p14="http://schemas.microsoft.com/office/powerpoint/2010/main" val="239245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dt" sz="half" idx="10"/>
          </p:nvPr>
        </p:nvSpPr>
        <p:spPr>
          <a:ln/>
        </p:spPr>
        <p:txBody>
          <a:bodyPr/>
          <a:lstStyle>
            <a:lvl1pPr>
              <a:defRPr/>
            </a:lvl1pPr>
          </a:lstStyle>
          <a:p>
            <a:pPr>
              <a:defRPr/>
            </a:pPr>
            <a:endParaRPr lang="fr-FR"/>
          </a:p>
        </p:txBody>
      </p:sp>
      <p:sp>
        <p:nvSpPr>
          <p:cNvPr id="6" name="Rectangle 7"/>
          <p:cNvSpPr>
            <a:spLocks noGrp="1" noChangeArrowheads="1"/>
          </p:cNvSpPr>
          <p:nvPr>
            <p:ph type="ftr" sz="quarter" idx="11"/>
          </p:nvPr>
        </p:nvSpPr>
        <p:spPr>
          <a:ln/>
        </p:spPr>
        <p:txBody>
          <a:bodyPr/>
          <a:lstStyle>
            <a:lvl1pPr>
              <a:defRPr/>
            </a:lvl1pPr>
          </a:lstStyle>
          <a:p>
            <a:pPr>
              <a:defRPr/>
            </a:pP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fld id="{4F0F14CA-6BD7-D540-BA92-A7582727C4E0}" type="slidenum">
              <a:rPr lang="fr-FR"/>
              <a:pPr>
                <a:defRPr/>
              </a:pPr>
              <a:t>‹#›</a:t>
            </a:fld>
            <a:endParaRPr lang="fr-FR"/>
          </a:p>
        </p:txBody>
      </p:sp>
    </p:spTree>
    <p:extLst>
      <p:ext uri="{BB962C8B-B14F-4D97-AF65-F5344CB8AC3E}">
        <p14:creationId xmlns:p14="http://schemas.microsoft.com/office/powerpoint/2010/main" val="39030002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Cliquez pour modifier le style du titre</a:t>
            </a:r>
          </a:p>
        </p:txBody>
      </p:sp>
      <p:sp>
        <p:nvSpPr>
          <p:cNvPr id="8195"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1314263702 h 1000"/>
              <a:gd name="T6" fmla="*/ 0 w 1000"/>
              <a:gd name="T7" fmla="*/ 1314263702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a:p>
        </p:txBody>
      </p:sp>
      <p:sp>
        <p:nvSpPr>
          <p:cNvPr id="819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Arial" charset="0"/>
            </a:endParaRPr>
          </a:p>
        </p:txBody>
      </p:sp>
      <p:sp>
        <p:nvSpPr>
          <p:cNvPr id="8198"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endParaRPr lang="fr-FR"/>
          </a:p>
        </p:txBody>
      </p:sp>
      <p:sp>
        <p:nvSpPr>
          <p:cNvPr id="819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200">
                <a:cs typeface="Arial" charset="0"/>
              </a:defRPr>
            </a:lvl1pPr>
          </a:lstStyle>
          <a:p>
            <a:pPr>
              <a:defRPr/>
            </a:pPr>
            <a:endParaRPr lang="fr-FR"/>
          </a:p>
        </p:txBody>
      </p:sp>
      <p:sp>
        <p:nvSpPr>
          <p:cNvPr id="8200"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0BA5068E-DB92-B545-A8B9-1981A546EEFB}"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35"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Arial" charset="0"/>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Arial" charset="0"/>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Arial" charset="0"/>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Arial" charset="0"/>
          <a:cs typeface="+mn-cs"/>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png"/></Relationships>
</file>

<file path=ppt/slides/_rels/slide11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2.xml"/><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avi"/><Relationship Id="rId2" Type="http://schemas.openxmlformats.org/officeDocument/2006/relationships/video" Target="../media/media1.avi"/></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9.xml"/><Relationship Id="rId6" Type="http://schemas.openxmlformats.org/officeDocument/2006/relationships/notesSlide" Target="../notesSlides/notesSlide11.xml"/><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0.png"/><Relationship Id="rId1" Type="http://schemas.microsoft.com/office/2007/relationships/media" Target="../media/media1.avi"/><Relationship Id="rId2" Type="http://schemas.openxmlformats.org/officeDocument/2006/relationships/video" Target="../media/media1.avi"/></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media" Target="../media/media4.avi"/><Relationship Id="rId4" Type="http://schemas.openxmlformats.org/officeDocument/2006/relationships/video" Target="../media/media4.avi"/><Relationship Id="rId5" Type="http://schemas.openxmlformats.org/officeDocument/2006/relationships/slideLayout" Target="../slideLayouts/slideLayout2.xml"/><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16.png"/><Relationship Id="rId10" Type="http://schemas.openxmlformats.org/officeDocument/2006/relationships/image" Target="../media/image26.png"/><Relationship Id="rId1" Type="http://schemas.microsoft.com/office/2007/relationships/media" Target="../media/media3.avi"/><Relationship Id="rId2" Type="http://schemas.openxmlformats.org/officeDocument/2006/relationships/video" Target="../media/media3.avi"/></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7.wmf"/><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http://127.0.0.1:1818/chaps/64FF6A"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w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0825" y="990600"/>
            <a:ext cx="8893175" cy="1371600"/>
          </a:xfrm>
        </p:spPr>
        <p:txBody>
          <a:bodyPr/>
          <a:lstStyle/>
          <a:p>
            <a:pPr algn="ctr" eaLnBrk="1" hangingPunct="1">
              <a:defRPr/>
            </a:pPr>
            <a:r>
              <a:rPr lang="fr-FR" sz="3600" b="1" dirty="0" smtClean="0"/>
              <a:t>Les péricardites tuberculeuses: aspects diagnostiques et thérapeutiques</a:t>
            </a:r>
          </a:p>
        </p:txBody>
      </p:sp>
      <p:sp>
        <p:nvSpPr>
          <p:cNvPr id="2051" name="Rectangle 3"/>
          <p:cNvSpPr>
            <a:spLocks noGrp="1" noChangeArrowheads="1"/>
          </p:cNvSpPr>
          <p:nvPr>
            <p:ph type="subTitle" idx="1"/>
          </p:nvPr>
        </p:nvSpPr>
        <p:spPr/>
        <p:txBody>
          <a:bodyPr/>
          <a:lstStyle/>
          <a:p>
            <a:pPr algn="ctr" eaLnBrk="1" hangingPunct="1">
              <a:defRPr/>
            </a:pPr>
            <a:r>
              <a:rPr lang="fr-FR" b="1" dirty="0" smtClean="0"/>
              <a:t>	</a:t>
            </a:r>
            <a:r>
              <a:rPr lang="fr-FR" sz="2000" b="1" dirty="0" smtClean="0"/>
              <a:t>Pr Mouhamadou Bamba NDIAYE</a:t>
            </a:r>
          </a:p>
          <a:p>
            <a:pPr algn="ctr" eaLnBrk="1" hangingPunct="1">
              <a:defRPr/>
            </a:pPr>
            <a:r>
              <a:rPr lang="fr-FR" sz="2000" b="1" dirty="0" smtClean="0"/>
              <a:t>Cardiologie</a:t>
            </a:r>
          </a:p>
          <a:p>
            <a:pPr algn="ctr" eaLnBrk="1" hangingPunct="1">
              <a:defRPr/>
            </a:pPr>
            <a:r>
              <a:rPr lang="fr-FR" sz="2000" b="1" dirty="0" smtClean="0"/>
              <a:t>Hôpital Aristide Le </a:t>
            </a:r>
            <a:r>
              <a:rPr lang="fr-FR" sz="2000" b="1" dirty="0" err="1" smtClean="0"/>
              <a:t>Dantec</a:t>
            </a:r>
            <a:endParaRPr lang="fr-FR" sz="2000" b="1" dirty="0" smtClean="0"/>
          </a:p>
        </p:txBody>
      </p:sp>
      <p:pic>
        <p:nvPicPr>
          <p:cNvPr id="4" name="Picture 2" descr="C:\Users\sony\Desktop\images\pericard_2.jpg"/>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107504" y="5301208"/>
            <a:ext cx="1285884" cy="1474221"/>
          </a:xfrm>
          <a:prstGeom prst="rect">
            <a:avLst/>
          </a:prstGeom>
          <a:noFill/>
          <a:ln>
            <a:noFill/>
          </a:ln>
          <a:effectLst>
            <a:softEdge rad="112500"/>
          </a:effectLst>
        </p:spPr>
      </p:pic>
      <p:sp>
        <p:nvSpPr>
          <p:cNvPr id="2" name="Rectangle à coins arrondis 1"/>
          <p:cNvSpPr/>
          <p:nvPr/>
        </p:nvSpPr>
        <p:spPr>
          <a:xfrm>
            <a:off x="5220072" y="5733256"/>
            <a:ext cx="3312368" cy="8640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t>7 SO.CAR.B</a:t>
            </a:r>
          </a:p>
          <a:p>
            <a:pPr algn="ctr"/>
            <a:r>
              <a:rPr lang="fr-FR" sz="2800" b="1" dirty="0" smtClean="0"/>
              <a:t>27-10-2021</a:t>
            </a:r>
            <a:endParaRPr lang="fr-FR" sz="28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569325" cy="1216025"/>
          </a:xfrm>
        </p:spPr>
        <p:txBody>
          <a:bodyPr/>
          <a:lstStyle/>
          <a:p>
            <a:pPr>
              <a:defRPr/>
            </a:pPr>
            <a:r>
              <a:rPr lang="fr-FR" b="1" dirty="0" smtClean="0"/>
              <a:t>Méta-analyse: péricardite en Afrique 36 études 1967-2017</a:t>
            </a:r>
            <a:endParaRPr lang="fr-FR" b="1" dirty="0"/>
          </a:p>
        </p:txBody>
      </p:sp>
      <p:pic>
        <p:nvPicPr>
          <p:cNvPr id="5" name="Espace réservé du contenu 4" descr="Capture d’écran 2021-10-16 à 19.57.4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803" t="22327" r="6038" b="29391"/>
          <a:stretch/>
        </p:blipFill>
        <p:spPr>
          <a:xfrm>
            <a:off x="117475" y="1628775"/>
            <a:ext cx="8972550" cy="3960813"/>
          </a:xfrm>
        </p:spPr>
      </p:pic>
      <p:sp>
        <p:nvSpPr>
          <p:cNvPr id="4" name="Rectangle à coins arrondis 3"/>
          <p:cNvSpPr/>
          <p:nvPr/>
        </p:nvSpPr>
        <p:spPr>
          <a:xfrm>
            <a:off x="1116013" y="6308725"/>
            <a:ext cx="7920037" cy="4333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fr-FR" b="1" baseline="30000" dirty="0" err="1">
                <a:solidFill>
                  <a:srgbClr val="000000"/>
                </a:solidFill>
              </a:rPr>
              <a:t>Noubiap</a:t>
            </a:r>
            <a:r>
              <a:rPr lang="fr-FR" b="1" baseline="30000" dirty="0">
                <a:solidFill>
                  <a:srgbClr val="000000"/>
                </a:solidFill>
              </a:rPr>
              <a:t> JJ,</a:t>
            </a:r>
            <a:r>
              <a:rPr lang="fr-FR" b="1" dirty="0">
                <a:solidFill>
                  <a:srgbClr val="000000"/>
                </a:solidFill>
              </a:rPr>
              <a:t> </a:t>
            </a:r>
            <a:r>
              <a:rPr lang="fr-FR" b="1" baseline="30000" dirty="0" err="1">
                <a:solidFill>
                  <a:srgbClr val="000000"/>
                </a:solidFill>
              </a:rPr>
              <a:t>Agbor</a:t>
            </a:r>
            <a:r>
              <a:rPr lang="fr-FR" b="1" baseline="30000" dirty="0">
                <a:solidFill>
                  <a:srgbClr val="000000"/>
                </a:solidFill>
              </a:rPr>
              <a:t> VN, </a:t>
            </a:r>
            <a:r>
              <a:rPr lang="fr-FR" b="1" baseline="30000" dirty="0" err="1">
                <a:solidFill>
                  <a:srgbClr val="000000"/>
                </a:solidFill>
              </a:rPr>
              <a:t>Ndoadoumgue</a:t>
            </a:r>
            <a:r>
              <a:rPr lang="fr-FR" b="1" baseline="30000" dirty="0">
                <a:solidFill>
                  <a:srgbClr val="000000"/>
                </a:solidFill>
              </a:rPr>
              <a:t> AL, et al. </a:t>
            </a:r>
            <a:r>
              <a:rPr lang="fr-FR" b="1" baseline="30000" dirty="0" err="1">
                <a:solidFill>
                  <a:srgbClr val="000000"/>
                </a:solidFill>
              </a:rPr>
              <a:t>Heart</a:t>
            </a:r>
            <a:r>
              <a:rPr lang="fr-FR" b="1" baseline="30000" dirty="0">
                <a:solidFill>
                  <a:srgbClr val="000000"/>
                </a:solidFill>
              </a:rPr>
              <a:t> 2019;105:180–188</a:t>
            </a:r>
            <a:r>
              <a:rPr lang="fr-FR" baseline="30000" dirty="0"/>
              <a:t>.</a:t>
            </a:r>
            <a:endParaRPr lang="fr-FR" dirty="0"/>
          </a:p>
        </p:txBody>
      </p:sp>
      <p:sp>
        <p:nvSpPr>
          <p:cNvPr id="66564" name="ZoneTexte 5"/>
          <p:cNvSpPr txBox="1">
            <a:spLocks noChangeArrowheads="1"/>
          </p:cNvSpPr>
          <p:nvPr/>
        </p:nvSpPr>
        <p:spPr bwMode="auto">
          <a:xfrm>
            <a:off x="1908175" y="5516563"/>
            <a:ext cx="5256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fr-FR" sz="1800" b="1"/>
              <a:t>Tuberculose: 55-90%</a:t>
            </a:r>
          </a:p>
          <a:p>
            <a:pPr eaLnBrk="1" hangingPunct="1"/>
            <a:r>
              <a:rPr lang="fr-FR" sz="1800" b="1"/>
              <a:t>Mortalités:17-25%</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fr-FR" b="1" smtClean="0"/>
              <a:t>Anatomie pathologique</a:t>
            </a:r>
          </a:p>
        </p:txBody>
      </p:sp>
      <p:sp>
        <p:nvSpPr>
          <p:cNvPr id="34819" name="Rectangle 3"/>
          <p:cNvSpPr>
            <a:spLocks noGrp="1" noChangeArrowheads="1"/>
          </p:cNvSpPr>
          <p:nvPr>
            <p:ph type="body" idx="1"/>
          </p:nvPr>
        </p:nvSpPr>
        <p:spPr>
          <a:xfrm>
            <a:off x="539750" y="1916113"/>
            <a:ext cx="8001000" cy="4267200"/>
          </a:xfrm>
        </p:spPr>
        <p:txBody>
          <a:bodyPr/>
          <a:lstStyle/>
          <a:p>
            <a:pPr eaLnBrk="1" hangingPunct="1">
              <a:lnSpc>
                <a:spcPct val="90000"/>
              </a:lnSpc>
              <a:defRPr/>
            </a:pPr>
            <a:r>
              <a:rPr lang="fr-FR" sz="2100" b="1" dirty="0" smtClean="0"/>
              <a:t>Certaines lésions sont fonction de l</a:t>
            </a:r>
            <a:r>
              <a:rPr lang="ja-JP" altLang="fr-FR" sz="2100" b="1" dirty="0" smtClean="0"/>
              <a:t>’</a:t>
            </a:r>
            <a:r>
              <a:rPr lang="fr-FR" sz="2100" b="1" dirty="0" smtClean="0"/>
              <a:t>étiologie</a:t>
            </a:r>
          </a:p>
          <a:p>
            <a:pPr eaLnBrk="1" hangingPunct="1">
              <a:lnSpc>
                <a:spcPct val="90000"/>
              </a:lnSpc>
              <a:buFont typeface="Wingdings" charset="0"/>
              <a:buNone/>
              <a:defRPr/>
            </a:pPr>
            <a:endParaRPr lang="fr-FR" sz="2100" b="1" dirty="0" smtClean="0"/>
          </a:p>
          <a:p>
            <a:pPr eaLnBrk="1" hangingPunct="1">
              <a:lnSpc>
                <a:spcPct val="90000"/>
              </a:lnSpc>
              <a:defRPr/>
            </a:pPr>
            <a:r>
              <a:rPr lang="fr-FR" sz="2100" b="1" dirty="0" smtClean="0"/>
              <a:t>2 éléments sont constants</a:t>
            </a:r>
          </a:p>
          <a:p>
            <a:pPr lvl="1" eaLnBrk="1" hangingPunct="1">
              <a:lnSpc>
                <a:spcPct val="90000"/>
              </a:lnSpc>
              <a:defRPr/>
            </a:pPr>
            <a:r>
              <a:rPr lang="fr-FR" sz="2000" b="1" dirty="0" smtClean="0">
                <a:solidFill>
                  <a:schemeClr val="accent2"/>
                </a:solidFill>
              </a:rPr>
              <a:t>L</a:t>
            </a:r>
            <a:r>
              <a:rPr lang="ja-JP" altLang="fr-FR" sz="2000" b="1" dirty="0" smtClean="0">
                <a:solidFill>
                  <a:schemeClr val="accent2"/>
                </a:solidFill>
              </a:rPr>
              <a:t>’</a:t>
            </a:r>
            <a:r>
              <a:rPr lang="fr-FR" sz="2000" b="1" dirty="0" smtClean="0">
                <a:solidFill>
                  <a:schemeClr val="accent2"/>
                </a:solidFill>
              </a:rPr>
              <a:t>inflammation:</a:t>
            </a:r>
            <a:r>
              <a:rPr lang="fr-FR" sz="2000" b="1" dirty="0" smtClean="0"/>
              <a:t> le péricarde est tapissé de fibrine et perd son aspect poli habituel  </a:t>
            </a:r>
          </a:p>
          <a:p>
            <a:pPr lvl="1" eaLnBrk="1" hangingPunct="1">
              <a:lnSpc>
                <a:spcPct val="90000"/>
              </a:lnSpc>
              <a:buFont typeface="Wingdings" charset="0"/>
              <a:buNone/>
              <a:defRPr/>
            </a:pPr>
            <a:r>
              <a:rPr lang="fr-FR" sz="2000" i="1" dirty="0" smtClean="0"/>
              <a:t>	(« langue de chat », « tartine de pain beurré »).</a:t>
            </a:r>
            <a:r>
              <a:rPr lang="fr-FR" sz="2000" b="1" dirty="0" smtClean="0"/>
              <a:t> Extension de l</a:t>
            </a:r>
            <a:r>
              <a:rPr lang="ja-JP" altLang="fr-FR" sz="2000" b="1" dirty="0" smtClean="0"/>
              <a:t>’</a:t>
            </a:r>
            <a:r>
              <a:rPr lang="fr-FR" sz="2000" b="1" dirty="0" smtClean="0"/>
              <a:t>inflammation au myocarde (signes électrocardiographiques) et à la plèvre (douleur influencée par la respiration)</a:t>
            </a:r>
          </a:p>
          <a:p>
            <a:pPr lvl="1" eaLnBrk="1" hangingPunct="1">
              <a:lnSpc>
                <a:spcPct val="90000"/>
              </a:lnSpc>
              <a:buFont typeface="Wingdings" charset="0"/>
              <a:buNone/>
              <a:defRPr/>
            </a:pPr>
            <a:endParaRPr lang="fr-FR" sz="2000" b="1" dirty="0" smtClean="0"/>
          </a:p>
          <a:p>
            <a:pPr lvl="1" eaLnBrk="1" hangingPunct="1">
              <a:lnSpc>
                <a:spcPct val="90000"/>
              </a:lnSpc>
              <a:defRPr/>
            </a:pPr>
            <a:r>
              <a:rPr lang="fr-FR" sz="2000" b="1" dirty="0" smtClean="0">
                <a:solidFill>
                  <a:schemeClr val="hlink"/>
                </a:solidFill>
              </a:rPr>
              <a:t>L</a:t>
            </a:r>
            <a:r>
              <a:rPr lang="ja-JP" altLang="fr-FR" sz="2000" b="1" dirty="0" smtClean="0">
                <a:solidFill>
                  <a:schemeClr val="hlink"/>
                </a:solidFill>
              </a:rPr>
              <a:t>’</a:t>
            </a:r>
            <a:r>
              <a:rPr lang="fr-FR" sz="2000" b="1" dirty="0" smtClean="0">
                <a:solidFill>
                  <a:schemeClr val="hlink"/>
                </a:solidFill>
              </a:rPr>
              <a:t>exsudation:</a:t>
            </a:r>
            <a:r>
              <a:rPr lang="fr-FR" sz="2000" b="1" dirty="0" smtClean="0"/>
              <a:t> d</a:t>
            </a:r>
            <a:r>
              <a:rPr lang="ja-JP" altLang="fr-FR" sz="2000" b="1" dirty="0" smtClean="0"/>
              <a:t>’</a:t>
            </a:r>
            <a:r>
              <a:rPr lang="fr-FR" sz="2000" b="1" dirty="0" smtClean="0"/>
              <a:t>abondance variable (minime à plusieurs litres)</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5400" b="1" dirty="0" smtClean="0"/>
              <a:t>Clinique</a:t>
            </a:r>
            <a:r>
              <a:rPr lang="fr-FR" dirty="0" smtClean="0"/>
              <a:t> </a:t>
            </a:r>
            <a:endParaRPr lang="fr-FR" dirty="0"/>
          </a:p>
        </p:txBody>
      </p:sp>
      <p:sp>
        <p:nvSpPr>
          <p:cNvPr id="3" name="Espace réservé du contenu 2"/>
          <p:cNvSpPr>
            <a:spLocks noGrp="1"/>
          </p:cNvSpPr>
          <p:nvPr>
            <p:ph idx="1"/>
          </p:nvPr>
        </p:nvSpPr>
        <p:spPr/>
        <p:txBody>
          <a:bodyPr/>
          <a:lstStyle/>
          <a:p>
            <a:pPr marL="0" indent="0">
              <a:buFont typeface="Wingdings" charset="0"/>
              <a:buNone/>
              <a:defRPr/>
            </a:pPr>
            <a:r>
              <a:rPr lang="fr-FR" dirty="0"/>
              <a:t>La </a:t>
            </a:r>
            <a:r>
              <a:rPr lang="fr-FR" dirty="0" err="1"/>
              <a:t>péricardite</a:t>
            </a:r>
            <a:r>
              <a:rPr lang="fr-FR" dirty="0"/>
              <a:t> tuberculeuse </a:t>
            </a:r>
            <a:r>
              <a:rPr lang="fr-FR" dirty="0" smtClean="0"/>
              <a:t>:</a:t>
            </a:r>
          </a:p>
          <a:p>
            <a:pPr marL="0" indent="0">
              <a:buFont typeface="Wingdings" charset="0"/>
              <a:buNone/>
              <a:defRPr/>
            </a:pPr>
            <a:endParaRPr lang="fr-FR" dirty="0" smtClean="0"/>
          </a:p>
          <a:p>
            <a:pPr>
              <a:buFont typeface="Arial"/>
              <a:buChar char="•"/>
              <a:defRPr/>
            </a:pPr>
            <a:r>
              <a:rPr lang="fr-FR" dirty="0" smtClean="0"/>
              <a:t>forme exsudative</a:t>
            </a:r>
          </a:p>
          <a:p>
            <a:pPr marL="0" indent="0">
              <a:buFont typeface="Wingdings" charset="0"/>
              <a:buNone/>
              <a:defRPr/>
            </a:pPr>
            <a:endParaRPr lang="fr-FR" dirty="0" smtClean="0"/>
          </a:p>
          <a:p>
            <a:pPr>
              <a:buFont typeface="Arial"/>
              <a:buChar char="•"/>
              <a:defRPr/>
            </a:pPr>
            <a:r>
              <a:rPr lang="fr-FR" dirty="0" smtClean="0"/>
              <a:t>forme constrictive</a:t>
            </a:r>
          </a:p>
          <a:p>
            <a:pPr>
              <a:buFont typeface="Arial"/>
              <a:buChar char="•"/>
              <a:defRPr/>
            </a:pPr>
            <a:endParaRPr lang="fr-FR" dirty="0" smtClean="0"/>
          </a:p>
          <a:p>
            <a:pPr>
              <a:buFont typeface="Arial"/>
              <a:buChar char="•"/>
              <a:defRPr/>
            </a:pPr>
            <a:r>
              <a:rPr lang="fr-FR" dirty="0" smtClean="0"/>
              <a:t>forme </a:t>
            </a:r>
            <a:r>
              <a:rPr lang="fr-FR" dirty="0"/>
              <a:t>constrictive et exsudative </a:t>
            </a:r>
            <a:endParaRPr lang="fr-FR" dirty="0" smtClean="0"/>
          </a:p>
          <a:p>
            <a:pPr>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3600" b="1" dirty="0" err="1" smtClean="0"/>
              <a:t>Péricardiocentèse</a:t>
            </a:r>
            <a:r>
              <a:rPr lang="fr-FR" sz="3600" b="1" dirty="0" smtClean="0"/>
              <a:t> dans les péricardites tuberculeuses</a:t>
            </a:r>
            <a:endParaRPr lang="fr-FR" sz="3600" b="1" dirty="0"/>
          </a:p>
        </p:txBody>
      </p:sp>
      <p:pic>
        <p:nvPicPr>
          <p:cNvPr id="4" name="Espace réservé du contenu 3" descr="Capture d’écran 2021-10-16 à 15.11.19.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318" t="40181" r="29923" b="35175"/>
          <a:stretch/>
        </p:blipFill>
        <p:spPr>
          <a:xfrm>
            <a:off x="-25400" y="2205038"/>
            <a:ext cx="8950325" cy="3527425"/>
          </a:xfrm>
        </p:spPr>
      </p:pic>
      <p:sp>
        <p:nvSpPr>
          <p:cNvPr id="5" name="Rectangle à coins arrondis 4"/>
          <p:cNvSpPr/>
          <p:nvPr/>
        </p:nvSpPr>
        <p:spPr>
          <a:xfrm>
            <a:off x="4356100" y="5805488"/>
            <a:ext cx="4537075"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3200" b="1" dirty="0"/>
              <a:t>Recommandation  ESC 2015</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Traitement</a:t>
            </a:r>
            <a:r>
              <a:rPr lang="fr-FR" dirty="0" smtClean="0"/>
              <a:t> </a:t>
            </a:r>
            <a:endParaRPr lang="fr-FR" dirty="0"/>
          </a:p>
        </p:txBody>
      </p:sp>
      <p:sp>
        <p:nvSpPr>
          <p:cNvPr id="3" name="Espace réservé du contenu 2"/>
          <p:cNvSpPr>
            <a:spLocks noGrp="1"/>
          </p:cNvSpPr>
          <p:nvPr>
            <p:ph idx="1"/>
          </p:nvPr>
        </p:nvSpPr>
        <p:spPr/>
        <p:txBody>
          <a:bodyPr/>
          <a:lstStyle/>
          <a:p>
            <a:pPr marL="0" indent="0">
              <a:lnSpc>
                <a:spcPct val="130000"/>
              </a:lnSpc>
              <a:buNone/>
              <a:defRPr/>
            </a:pPr>
            <a:r>
              <a:rPr lang="fr-FR" sz="2800" dirty="0" smtClean="0"/>
              <a:t>Méta-</a:t>
            </a:r>
            <a:r>
              <a:rPr lang="fr-FR" sz="2800" dirty="0"/>
              <a:t>analyse </a:t>
            </a:r>
            <a:r>
              <a:rPr lang="fr-FR" sz="1800" dirty="0" smtClean="0"/>
              <a:t>(</a:t>
            </a:r>
            <a:r>
              <a:rPr lang="fr-FR" sz="1800" dirty="0" err="1" smtClean="0"/>
              <a:t>Review</a:t>
            </a:r>
            <a:r>
              <a:rPr lang="fr-FR" sz="1800" dirty="0" smtClean="0"/>
              <a:t> </a:t>
            </a:r>
            <a:r>
              <a:rPr lang="fr-FR" sz="1800" dirty="0"/>
              <a:t>Interventions for </a:t>
            </a:r>
            <a:r>
              <a:rPr lang="fr-FR" sz="1800" dirty="0" err="1"/>
              <a:t>treating</a:t>
            </a:r>
            <a:r>
              <a:rPr lang="fr-FR" sz="1800" dirty="0"/>
              <a:t> </a:t>
            </a:r>
            <a:r>
              <a:rPr lang="fr-FR" sz="1800" dirty="0" err="1"/>
              <a:t>tuberculous</a:t>
            </a:r>
            <a:r>
              <a:rPr lang="fr-FR" sz="1800" dirty="0"/>
              <a:t> </a:t>
            </a:r>
            <a:r>
              <a:rPr lang="fr-FR" sz="1800" dirty="0" err="1" smtClean="0"/>
              <a:t>pericarditis</a:t>
            </a:r>
            <a:r>
              <a:rPr lang="fr-FR" sz="1800" dirty="0" smtClean="0"/>
              <a:t>)</a:t>
            </a:r>
            <a:r>
              <a:rPr lang="fr-FR" sz="2800" dirty="0" smtClean="0"/>
              <a:t> </a:t>
            </a:r>
            <a:r>
              <a:rPr lang="fr-FR" sz="2800" dirty="0"/>
              <a:t>conclut à l’absence de </a:t>
            </a:r>
            <a:r>
              <a:rPr lang="fr-FR" sz="2800" dirty="0" smtClean="0"/>
              <a:t>bénéfices prouvés </a:t>
            </a:r>
            <a:r>
              <a:rPr lang="fr-FR" sz="2800" dirty="0"/>
              <a:t>de la </a:t>
            </a:r>
            <a:r>
              <a:rPr lang="fr-FR" sz="2800" dirty="0" err="1"/>
              <a:t>corticothérapie</a:t>
            </a:r>
            <a:r>
              <a:rPr lang="fr-FR" sz="2800" dirty="0"/>
              <a:t> chez les patients avec </a:t>
            </a:r>
            <a:r>
              <a:rPr lang="fr-FR" sz="2800" dirty="0" err="1" smtClean="0"/>
              <a:t>péricardite</a:t>
            </a:r>
            <a:r>
              <a:rPr lang="fr-FR" sz="2800" dirty="0" smtClean="0"/>
              <a:t> tuberculeuse. </a:t>
            </a:r>
            <a:endParaRPr lang="fr-FR" dirty="0"/>
          </a:p>
        </p:txBody>
      </p:sp>
      <p:sp>
        <p:nvSpPr>
          <p:cNvPr id="4" name="ZoneTexte 3"/>
          <p:cNvSpPr txBox="1"/>
          <p:nvPr/>
        </p:nvSpPr>
        <p:spPr>
          <a:xfrm>
            <a:off x="251520" y="6165304"/>
            <a:ext cx="8568952" cy="923330"/>
          </a:xfrm>
          <a:prstGeom prst="rect">
            <a:avLst/>
          </a:prstGeom>
          <a:noFill/>
        </p:spPr>
        <p:txBody>
          <a:bodyPr wrap="square" rtlCol="0">
            <a:spAutoFit/>
          </a:bodyPr>
          <a:lstStyle/>
          <a:p>
            <a:r>
              <a:rPr lang="fr-FR" i="1" dirty="0" err="1"/>
              <a:t>Mayosi</a:t>
            </a:r>
            <a:r>
              <a:rPr lang="fr-FR" i="1" dirty="0"/>
              <a:t> BM, </a:t>
            </a:r>
            <a:r>
              <a:rPr lang="fr-FR" i="1" dirty="0" err="1"/>
              <a:t>Ntsekhe</a:t>
            </a:r>
            <a:r>
              <a:rPr lang="fr-FR" i="1" dirty="0"/>
              <a:t> M, </a:t>
            </a:r>
            <a:r>
              <a:rPr lang="fr-FR" i="1" dirty="0" err="1"/>
              <a:t>Volmink</a:t>
            </a:r>
            <a:r>
              <a:rPr lang="fr-FR" i="1" dirty="0"/>
              <a:t> JA, </a:t>
            </a:r>
            <a:r>
              <a:rPr lang="fr-FR" i="1" dirty="0" err="1"/>
              <a:t>Commerford</a:t>
            </a:r>
            <a:r>
              <a:rPr lang="fr-FR" i="1" dirty="0"/>
              <a:t> PJ Cochrane </a:t>
            </a:r>
            <a:r>
              <a:rPr lang="fr-FR" i="1" dirty="0" err="1"/>
              <a:t>Database</a:t>
            </a:r>
            <a:r>
              <a:rPr lang="fr-FR" i="1" dirty="0"/>
              <a:t> </a:t>
            </a:r>
            <a:r>
              <a:rPr lang="fr-FR" i="1" dirty="0" err="1"/>
              <a:t>Syst</a:t>
            </a:r>
            <a:r>
              <a:rPr lang="fr-FR" i="1" dirty="0"/>
              <a:t> </a:t>
            </a:r>
            <a:r>
              <a:rPr lang="fr-FR" i="1" dirty="0" err="1"/>
              <a:t>Rev</a:t>
            </a:r>
            <a:r>
              <a:rPr lang="fr-FR" i="1" dirty="0"/>
              <a:t>. 2002; (4):CD000526.) </a:t>
            </a:r>
            <a:endParaRPr lang="fr-FR" dirty="0"/>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defRPr/>
            </a:pPr>
            <a:r>
              <a:rPr lang="fr-FR" b="1" smtClean="0"/>
              <a:t>Traitement</a:t>
            </a:r>
          </a:p>
        </p:txBody>
      </p:sp>
      <p:sp>
        <p:nvSpPr>
          <p:cNvPr id="51203" name="Rectangle 3"/>
          <p:cNvSpPr>
            <a:spLocks noGrp="1" noChangeArrowheads="1"/>
          </p:cNvSpPr>
          <p:nvPr>
            <p:ph type="body" idx="1"/>
          </p:nvPr>
        </p:nvSpPr>
        <p:spPr/>
        <p:txBody>
          <a:bodyPr/>
          <a:lstStyle/>
          <a:p>
            <a:pPr eaLnBrk="1" hangingPunct="1">
              <a:lnSpc>
                <a:spcPct val="90000"/>
              </a:lnSpc>
              <a:buFont typeface="Wingdings" charset="0"/>
              <a:buNone/>
              <a:defRPr/>
            </a:pPr>
            <a:r>
              <a:rPr lang="fr-FR" sz="2400" b="1" smtClean="0"/>
              <a:t>Le traitement des complications</a:t>
            </a:r>
          </a:p>
          <a:p>
            <a:pPr eaLnBrk="1" hangingPunct="1">
              <a:lnSpc>
                <a:spcPct val="90000"/>
              </a:lnSpc>
              <a:defRPr/>
            </a:pPr>
            <a:r>
              <a:rPr lang="fr-FR" sz="2100" b="1" smtClean="0"/>
              <a:t>Tamponnade : ponction ou drainage en urgence</a:t>
            </a:r>
          </a:p>
          <a:p>
            <a:pPr eaLnBrk="1" hangingPunct="1">
              <a:lnSpc>
                <a:spcPct val="90000"/>
              </a:lnSpc>
              <a:buFont typeface="Wingdings" charset="0"/>
              <a:buNone/>
              <a:defRPr/>
            </a:pPr>
            <a:endParaRPr lang="fr-FR" sz="2100" b="1" smtClean="0"/>
          </a:p>
          <a:p>
            <a:pPr eaLnBrk="1" hangingPunct="1">
              <a:lnSpc>
                <a:spcPct val="90000"/>
              </a:lnSpc>
              <a:defRPr/>
            </a:pPr>
            <a:r>
              <a:rPr lang="fr-FR" sz="2100" b="1" smtClean="0"/>
              <a:t>Insuffisance cardiaque droite : régime désodé, diurétique</a:t>
            </a:r>
          </a:p>
          <a:p>
            <a:pPr eaLnBrk="1" hangingPunct="1">
              <a:lnSpc>
                <a:spcPct val="90000"/>
              </a:lnSpc>
              <a:buFont typeface="Wingdings" charset="0"/>
              <a:buNone/>
              <a:defRPr/>
            </a:pPr>
            <a:endParaRPr lang="fr-FR" sz="2100" b="1" smtClean="0"/>
          </a:p>
          <a:p>
            <a:pPr eaLnBrk="1" hangingPunct="1">
              <a:lnSpc>
                <a:spcPct val="90000"/>
              </a:lnSpc>
              <a:defRPr/>
            </a:pPr>
            <a:r>
              <a:rPr lang="fr-FR" sz="2100" b="1" smtClean="0"/>
              <a:t>Fenestration pleuro-péricardique par thoracotomie ou par vidéo-chirurgie en cas d</a:t>
            </a:r>
            <a:r>
              <a:rPr lang="ja-JP" altLang="fr-FR" sz="2100" b="1" smtClean="0">
                <a:latin typeface="Arial"/>
              </a:rPr>
              <a:t>’</a:t>
            </a:r>
            <a:r>
              <a:rPr lang="fr-FR" sz="2100" b="1" smtClean="0"/>
              <a:t>épanchement péricardique chronique ou récidivant</a:t>
            </a:r>
          </a:p>
          <a:p>
            <a:pPr eaLnBrk="1" hangingPunct="1">
              <a:lnSpc>
                <a:spcPct val="90000"/>
              </a:lnSpc>
              <a:buFont typeface="Wingdings" charset="0"/>
              <a:buNone/>
              <a:defRPr/>
            </a:pPr>
            <a:endParaRPr lang="fr-FR" sz="2100" b="1" smtClean="0"/>
          </a:p>
          <a:p>
            <a:pPr eaLnBrk="1" hangingPunct="1">
              <a:lnSpc>
                <a:spcPct val="90000"/>
              </a:lnSpc>
              <a:defRPr/>
            </a:pPr>
            <a:r>
              <a:rPr lang="fr-FR" sz="2100" b="1" smtClean="0"/>
              <a:t>Constriction : péricardectomie.</a:t>
            </a:r>
          </a:p>
          <a:p>
            <a:pPr eaLnBrk="1" hangingPunct="1">
              <a:lnSpc>
                <a:spcPct val="90000"/>
              </a:lnSpc>
              <a:defRPr/>
            </a:pPr>
            <a:endParaRPr lang="fr-FR" sz="2100" b="1" smtClean="0"/>
          </a:p>
          <a:p>
            <a:pPr eaLnBrk="1" hangingPunct="1">
              <a:lnSpc>
                <a:spcPct val="90000"/>
              </a:lnSpc>
              <a:defRPr/>
            </a:pPr>
            <a:endParaRPr lang="fr-FR" sz="2100" b="1" smtClean="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5539" name="Rectangle 3"/>
          <p:cNvSpPr>
            <a:spLocks noGrp="1" noChangeArrowheads="1"/>
          </p:cNvSpPr>
          <p:nvPr>
            <p:ph type="body" idx="1"/>
          </p:nvPr>
        </p:nvSpPr>
        <p:spPr>
          <a:xfrm>
            <a:off x="0" y="1773238"/>
            <a:ext cx="9144000" cy="4267200"/>
          </a:xfrm>
        </p:spPr>
        <p:txBody>
          <a:bodyPr/>
          <a:lstStyle/>
          <a:p>
            <a:pPr marL="571500" indent="-571500" eaLnBrk="1" hangingPunct="1">
              <a:lnSpc>
                <a:spcPct val="90000"/>
              </a:lnSpc>
              <a:defRPr/>
            </a:pPr>
            <a:r>
              <a:rPr lang="fr-FR" sz="2800" b="1" dirty="0" smtClean="0"/>
              <a:t>La constriction</a:t>
            </a:r>
          </a:p>
          <a:p>
            <a:pPr marL="966788" lvl="1" indent="-495300" eaLnBrk="1" hangingPunct="1">
              <a:lnSpc>
                <a:spcPct val="90000"/>
              </a:lnSpc>
              <a:defRPr/>
            </a:pPr>
            <a:r>
              <a:rPr lang="fr-FR" sz="2200" b="1" dirty="0"/>
              <a:t>E</a:t>
            </a:r>
            <a:r>
              <a:rPr lang="fr-FR" sz="2200" b="1" dirty="0" smtClean="0"/>
              <a:t>paississement fibreux et/ou calcifié </a:t>
            </a:r>
            <a:endParaRPr lang="fr-FR" sz="2200" b="1" dirty="0"/>
          </a:p>
          <a:p>
            <a:pPr marL="966788" lvl="1" indent="-495300" eaLnBrk="1" hangingPunct="1">
              <a:lnSpc>
                <a:spcPct val="90000"/>
              </a:lnSpc>
              <a:defRPr/>
            </a:pPr>
            <a:r>
              <a:rPr lang="fr-FR" sz="2200" b="1" dirty="0" smtClean="0">
                <a:solidFill>
                  <a:schemeClr val="hlink"/>
                </a:solidFill>
              </a:rPr>
              <a:t>Inextensibilité du péricarde entraîne une gène du remplissage diastolique ventriculaire </a:t>
            </a:r>
          </a:p>
          <a:p>
            <a:pPr marL="966788" lvl="1" indent="-495300" eaLnBrk="1" hangingPunct="1">
              <a:lnSpc>
                <a:spcPct val="90000"/>
              </a:lnSpc>
              <a:defRPr/>
            </a:pPr>
            <a:r>
              <a:rPr lang="fr-FR" sz="2200" b="1" dirty="0" smtClean="0">
                <a:solidFill>
                  <a:schemeClr val="hlink"/>
                </a:solidFill>
              </a:rPr>
              <a:t>Augmentation des pressions et diminution de l</a:t>
            </a:r>
            <a:r>
              <a:rPr lang="ja-JP" altLang="fr-FR" sz="2200" b="1" dirty="0" smtClean="0">
                <a:solidFill>
                  <a:schemeClr val="hlink"/>
                </a:solidFill>
                <a:latin typeface="Arial"/>
              </a:rPr>
              <a:t>’</a:t>
            </a:r>
            <a:r>
              <a:rPr lang="fr-FR" sz="2200" b="1" dirty="0" smtClean="0">
                <a:solidFill>
                  <a:schemeClr val="hlink"/>
                </a:solidFill>
              </a:rPr>
              <a:t>éjection systolique.</a:t>
            </a:r>
          </a:p>
          <a:p>
            <a:pPr marL="966788" lvl="1" indent="-495300" eaLnBrk="1" hangingPunct="1">
              <a:lnSpc>
                <a:spcPct val="90000"/>
              </a:lnSpc>
              <a:buFont typeface="Wingdings" charset="0"/>
              <a:buNone/>
              <a:defRPr/>
            </a:pPr>
            <a:endParaRPr lang="fr-FR" sz="2200" b="1" dirty="0" smtClean="0">
              <a:solidFill>
                <a:schemeClr val="hlink"/>
              </a:solidFill>
            </a:endParaRPr>
          </a:p>
          <a:p>
            <a:pPr marL="966788" lvl="1" indent="-495300" eaLnBrk="1" hangingPunct="1">
              <a:lnSpc>
                <a:spcPct val="90000"/>
              </a:lnSpc>
              <a:defRPr/>
            </a:pPr>
            <a:r>
              <a:rPr lang="fr-FR" sz="2200" b="1" dirty="0"/>
              <a:t>H</a:t>
            </a:r>
            <a:r>
              <a:rPr lang="fr-FR" sz="2200" b="1" dirty="0" smtClean="0"/>
              <a:t>ypertension veineuse/insuffisance hépatocellulaire.</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7886700" cy="908050"/>
          </a:xfrm>
        </p:spPr>
        <p:txBody>
          <a:bodyPr>
            <a:normAutofit/>
          </a:bodyPr>
          <a:lstStyle/>
          <a:p>
            <a:pPr>
              <a:defRPr/>
            </a:pPr>
            <a:r>
              <a:rPr lang="fr-FR" sz="3600" b="1" dirty="0" smtClean="0"/>
              <a:t> </a:t>
            </a:r>
            <a:r>
              <a:rPr lang="fr-FR" sz="4000" b="1" dirty="0" smtClean="0"/>
              <a:t>Clinique</a:t>
            </a:r>
            <a:endParaRPr lang="en-US" sz="4000" b="1" dirty="0"/>
          </a:p>
        </p:txBody>
      </p:sp>
      <p:graphicFrame>
        <p:nvGraphicFramePr>
          <p:cNvPr id="4" name="Content Placeholder 3"/>
          <p:cNvGraphicFramePr>
            <a:graphicFrameLocks noGrp="1"/>
          </p:cNvGraphicFramePr>
          <p:nvPr>
            <p:ph idx="1"/>
          </p:nvPr>
        </p:nvGraphicFramePr>
        <p:xfrm>
          <a:off x="136525" y="882650"/>
          <a:ext cx="9007476" cy="5311920"/>
        </p:xfrm>
        <a:graphic>
          <a:graphicData uri="http://schemas.openxmlformats.org/drawingml/2006/table">
            <a:tbl>
              <a:tblPr/>
              <a:tblGrid>
                <a:gridCol w="2283737"/>
                <a:gridCol w="123990"/>
                <a:gridCol w="6599749"/>
              </a:tblGrid>
              <a:tr h="298223">
                <a:tc gridSpan="3">
                  <a:txBody>
                    <a:bodyPr/>
                    <a:lstStyle/>
                    <a:p>
                      <a:pPr fontAlgn="t"/>
                      <a:r>
                        <a:rPr lang="en-US" sz="1600" dirty="0">
                          <a:effectLst/>
                          <a:latin typeface="Times New Roman" panose="02020603050405020304" pitchFamily="18" charset="0"/>
                          <a:cs typeface="Times New Roman" panose="02020603050405020304" pitchFamily="18" charset="0"/>
                        </a:rPr>
                        <a:t>Stage 1</a:t>
                      </a:r>
                    </a:p>
                  </a:txBody>
                  <a:tcPr marL="37513" marR="37513" marT="27195" marB="27195">
                    <a:lnL>
                      <a:noFill/>
                    </a:lnL>
                    <a:lnR>
                      <a:noFill/>
                    </a:lnR>
                    <a:lnT>
                      <a:noFill/>
                    </a:lnT>
                    <a:lnB>
                      <a:noFill/>
                    </a:lnB>
                  </a:tcPr>
                </a:tc>
                <a:tc hMerge="1">
                  <a:txBody>
                    <a:bodyPr/>
                    <a:lstStyle/>
                    <a:p>
                      <a:endParaRPr lang="en-US"/>
                    </a:p>
                  </a:txBody>
                  <a:tcPr/>
                </a:tc>
                <a:tc hMerge="1">
                  <a:txBody>
                    <a:bodyPr/>
                    <a:lstStyle/>
                    <a:p>
                      <a:endParaRPr lang="en-US"/>
                    </a:p>
                  </a:txBody>
                  <a:tcPr/>
                </a:tc>
              </a:tr>
              <a:tr h="1273553">
                <a:tc gridSpan="2">
                  <a:txBody>
                    <a:bodyPr/>
                    <a:lstStyle/>
                    <a:p>
                      <a:pPr fontAlgn="t"/>
                      <a:r>
                        <a:rPr lang="en-US" sz="1600" dirty="0">
                          <a:effectLst/>
                          <a:latin typeface="Times New Roman" panose="02020603050405020304" pitchFamily="18" charset="0"/>
                          <a:cs typeface="Times New Roman" panose="02020603050405020304" pitchFamily="18" charset="0"/>
                        </a:rPr>
                        <a:t>  • Pathological bases</a:t>
                      </a:r>
                    </a:p>
                  </a:txBody>
                  <a:tcPr marL="37513" marR="37513" marT="27195" marB="27195">
                    <a:lnL>
                      <a:noFill/>
                    </a:lnL>
                    <a:lnR>
                      <a:noFill/>
                    </a:lnR>
                    <a:lnT>
                      <a:noFill/>
                    </a:lnT>
                    <a:lnB>
                      <a:noFill/>
                    </a:lnB>
                  </a:tcPr>
                </a:tc>
                <a:tc hMerge="1">
                  <a:txBody>
                    <a:bodyPr/>
                    <a:lstStyle/>
                    <a:p>
                      <a:endParaRPr lang="en-US"/>
                    </a:p>
                  </a:txBody>
                  <a:tcPr/>
                </a:tc>
                <a:tc>
                  <a:txBody>
                    <a:bodyPr/>
                    <a:lstStyle/>
                    <a:p>
                      <a:pPr fontAlgn="t"/>
                      <a:r>
                        <a:rPr lang="en-US" sz="1600" dirty="0" err="1">
                          <a:effectLst/>
                          <a:latin typeface="Times New Roman" panose="02020603050405020304" pitchFamily="18" charset="0"/>
                          <a:cs typeface="Times New Roman" panose="02020603050405020304" pitchFamily="18" charset="0"/>
                        </a:rPr>
                        <a:t>Fibrinous</a:t>
                      </a:r>
                      <a:r>
                        <a:rPr lang="en-US" sz="1600" dirty="0">
                          <a:effectLst/>
                          <a:latin typeface="Times New Roman" panose="02020603050405020304" pitchFamily="18" charset="0"/>
                          <a:cs typeface="Times New Roman" panose="02020603050405020304" pitchFamily="18" charset="0"/>
                        </a:rPr>
                        <a:t> exudation predominates; occurrence of </a:t>
                      </a:r>
                      <a:r>
                        <a:rPr lang="en-US" sz="1600" dirty="0" err="1">
                          <a:effectLst/>
                          <a:latin typeface="Times New Roman" panose="02020603050405020304" pitchFamily="18" charset="0"/>
                          <a:cs typeface="Times New Roman" panose="02020603050405020304" pitchFamily="18" charset="0"/>
                        </a:rPr>
                        <a:t>polymorphonuclear</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leucytosis</a:t>
                      </a:r>
                      <a:r>
                        <a:rPr lang="en-US" sz="1600" dirty="0">
                          <a:effectLst/>
                          <a:latin typeface="Times New Roman" panose="02020603050405020304" pitchFamily="18" charset="0"/>
                          <a:cs typeface="Times New Roman" panose="02020603050405020304" pitchFamily="18" charset="0"/>
                        </a:rPr>
                        <a:t> is first seen with relatively abundant mycobacteria. There is a loose organization of macrophages and T cells with early granuloma formation (HIV patients with low CD4 T cells with fewer granuloma due to low immune response)</a:t>
                      </a:r>
                    </a:p>
                  </a:txBody>
                  <a:tcPr marL="37513" marR="37513" marT="27195" marB="27195">
                    <a:lnL>
                      <a:noFill/>
                    </a:lnL>
                    <a:lnR>
                      <a:noFill/>
                    </a:lnR>
                    <a:lnT>
                      <a:noFill/>
                    </a:lnT>
                    <a:lnB>
                      <a:noFill/>
                    </a:lnB>
                  </a:tcPr>
                </a:tc>
              </a:tr>
              <a:tr h="542056">
                <a:tc gridSpan="2">
                  <a:txBody>
                    <a:bodyPr/>
                    <a:lstStyle/>
                    <a:p>
                      <a:pPr fontAlgn="t"/>
                      <a:r>
                        <a:rPr lang="en-US" sz="1600">
                          <a:effectLst/>
                          <a:latin typeface="Times New Roman" panose="02020603050405020304" pitchFamily="18" charset="0"/>
                          <a:cs typeface="Times New Roman" panose="02020603050405020304" pitchFamily="18" charset="0"/>
                        </a:rPr>
                        <a:t>  • Pathological manifestations</a:t>
                      </a:r>
                    </a:p>
                  </a:txBody>
                  <a:tcPr marL="37513" marR="37513" marT="27195" marB="27195">
                    <a:lnL>
                      <a:noFill/>
                    </a:lnL>
                    <a:lnR>
                      <a:noFill/>
                    </a:lnR>
                    <a:lnT>
                      <a:noFill/>
                    </a:lnT>
                    <a:lnB>
                      <a:noFill/>
                    </a:lnB>
                  </a:tcPr>
                </a:tc>
                <a:tc hMerge="1">
                  <a:txBody>
                    <a:bodyPr/>
                    <a:lstStyle/>
                    <a:p>
                      <a:endParaRPr lang="en-US"/>
                    </a:p>
                  </a:txBody>
                  <a:tcPr/>
                </a:tc>
                <a:tc>
                  <a:txBody>
                    <a:bodyPr/>
                    <a:lstStyle/>
                    <a:p>
                      <a:pPr fontAlgn="t"/>
                      <a:r>
                        <a:rPr lang="en-US" sz="1600" dirty="0">
                          <a:effectLst/>
                          <a:latin typeface="Times New Roman" panose="02020603050405020304" pitchFamily="18" charset="0"/>
                          <a:cs typeface="Times New Roman" panose="02020603050405020304" pitchFamily="18" charset="0"/>
                        </a:rPr>
                        <a:t>Dry stage (the least common form seen)</a:t>
                      </a:r>
                    </a:p>
                  </a:txBody>
                  <a:tcPr marL="37513" marR="37513" marT="27195" marB="27195">
                    <a:lnL>
                      <a:noFill/>
                    </a:lnL>
                    <a:lnR>
                      <a:noFill/>
                    </a:lnR>
                    <a:lnT>
                      <a:noFill/>
                    </a:lnT>
                    <a:lnB>
                      <a:noFill/>
                    </a:lnB>
                  </a:tcPr>
                </a:tc>
              </a:tr>
              <a:tr h="542056">
                <a:tc gridSpan="2">
                  <a:txBody>
                    <a:bodyPr/>
                    <a:lstStyle/>
                    <a:p>
                      <a:pPr fontAlgn="t"/>
                      <a:r>
                        <a:rPr lang="en-US" sz="1600">
                          <a:effectLst/>
                          <a:latin typeface="Times New Roman" panose="02020603050405020304" pitchFamily="18" charset="0"/>
                          <a:cs typeface="Times New Roman" panose="02020603050405020304" pitchFamily="18" charset="0"/>
                        </a:rPr>
                        <a:t>  • Clinical manifestation</a:t>
                      </a:r>
                    </a:p>
                  </a:txBody>
                  <a:tcPr marL="37513" marR="37513" marT="27195" marB="27195">
                    <a:lnL>
                      <a:noFill/>
                    </a:lnL>
                    <a:lnR>
                      <a:noFill/>
                    </a:lnR>
                    <a:lnT>
                      <a:noFill/>
                    </a:lnT>
                    <a:lnB>
                      <a:noFill/>
                    </a:lnB>
                  </a:tcPr>
                </a:tc>
                <a:tc hMerge="1">
                  <a:txBody>
                    <a:bodyPr/>
                    <a:lstStyle/>
                    <a:p>
                      <a:endParaRPr lang="en-US"/>
                    </a:p>
                  </a:txBody>
                  <a:tcPr/>
                </a:tc>
                <a:tc>
                  <a:txBody>
                    <a:bodyPr/>
                    <a:lstStyle/>
                    <a:p>
                      <a:pPr fontAlgn="t"/>
                      <a:r>
                        <a:rPr lang="en-US" sz="1600" dirty="0">
                          <a:effectLst/>
                          <a:latin typeface="Times New Roman" panose="02020603050405020304" pitchFamily="18" charset="0"/>
                          <a:cs typeface="Times New Roman" panose="02020603050405020304" pitchFamily="18" charset="0"/>
                        </a:rPr>
                        <a:t>Patients present acute pericarditis with </a:t>
                      </a:r>
                      <a:r>
                        <a:rPr lang="en-US" sz="1600" b="1" dirty="0">
                          <a:effectLst/>
                          <a:latin typeface="Times New Roman" panose="02020603050405020304" pitchFamily="18" charset="0"/>
                          <a:cs typeface="Times New Roman" panose="02020603050405020304" pitchFamily="18" charset="0"/>
                        </a:rPr>
                        <a:t>chest pain</a:t>
                      </a:r>
                      <a:r>
                        <a:rPr lang="en-US" sz="160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pericardial friction </a:t>
                      </a:r>
                      <a:r>
                        <a:rPr lang="en-US" sz="1600" dirty="0">
                          <a:effectLst/>
                          <a:latin typeface="Times New Roman" panose="02020603050405020304" pitchFamily="18" charset="0"/>
                          <a:cs typeface="Times New Roman" panose="02020603050405020304" pitchFamily="18" charset="0"/>
                        </a:rPr>
                        <a:t>rub, and widespread </a:t>
                      </a:r>
                      <a:r>
                        <a:rPr lang="en-US" sz="1600" b="1" dirty="0">
                          <a:effectLst/>
                          <a:latin typeface="Times New Roman" panose="02020603050405020304" pitchFamily="18" charset="0"/>
                          <a:cs typeface="Times New Roman" panose="02020603050405020304" pitchFamily="18" charset="0"/>
                        </a:rPr>
                        <a:t>ST elevation </a:t>
                      </a:r>
                      <a:r>
                        <a:rPr lang="en-US" sz="1600" dirty="0">
                          <a:effectLst/>
                          <a:latin typeface="Times New Roman" panose="02020603050405020304" pitchFamily="18" charset="0"/>
                          <a:cs typeface="Times New Roman" panose="02020603050405020304" pitchFamily="18" charset="0"/>
                        </a:rPr>
                        <a:t>without effusion</a:t>
                      </a:r>
                    </a:p>
                  </a:txBody>
                  <a:tcPr marL="37513" marR="37513" marT="27195" marB="27195">
                    <a:lnL>
                      <a:noFill/>
                    </a:lnL>
                    <a:lnR>
                      <a:noFill/>
                    </a:lnR>
                    <a:lnT>
                      <a:noFill/>
                    </a:lnT>
                    <a:lnB>
                      <a:noFill/>
                    </a:lnB>
                  </a:tcPr>
                </a:tc>
              </a:tr>
              <a:tr h="298223">
                <a:tc gridSpan="3">
                  <a:txBody>
                    <a:bodyPr/>
                    <a:lstStyle/>
                    <a:p>
                      <a:pPr fontAlgn="t"/>
                      <a:r>
                        <a:rPr lang="en-US" sz="1600" dirty="0">
                          <a:effectLst/>
                          <a:latin typeface="Times New Roman" panose="02020603050405020304" pitchFamily="18" charset="0"/>
                          <a:cs typeface="Times New Roman" panose="02020603050405020304" pitchFamily="18" charset="0"/>
                        </a:rPr>
                        <a:t>Stage 2</a:t>
                      </a:r>
                    </a:p>
                  </a:txBody>
                  <a:tcPr marL="37513" marR="37513" marT="27195" marB="27195">
                    <a:lnL>
                      <a:noFill/>
                    </a:lnL>
                    <a:lnR>
                      <a:noFill/>
                    </a:lnR>
                    <a:lnT>
                      <a:noFill/>
                    </a:lnT>
                    <a:lnB>
                      <a:noFill/>
                    </a:lnB>
                  </a:tcPr>
                </a:tc>
                <a:tc hMerge="1">
                  <a:txBody>
                    <a:bodyPr/>
                    <a:lstStyle/>
                    <a:p>
                      <a:endParaRPr lang="en-US"/>
                    </a:p>
                  </a:txBody>
                  <a:tcPr/>
                </a:tc>
                <a:tc hMerge="1">
                  <a:txBody>
                    <a:bodyPr/>
                    <a:lstStyle/>
                    <a:p>
                      <a:endParaRPr lang="en-US"/>
                    </a:p>
                  </a:txBody>
                  <a:tcPr/>
                </a:tc>
              </a:tr>
              <a:tr h="542056">
                <a:tc>
                  <a:txBody>
                    <a:bodyPr/>
                    <a:lstStyle/>
                    <a:p>
                      <a:pPr fontAlgn="t"/>
                      <a:r>
                        <a:rPr lang="en-US" sz="1600" dirty="0">
                          <a:effectLst/>
                          <a:latin typeface="Times New Roman" panose="02020603050405020304" pitchFamily="18" charset="0"/>
                          <a:cs typeface="Times New Roman" panose="02020603050405020304" pitchFamily="18" charset="0"/>
                        </a:rPr>
                        <a:t>  • Pathological bases</a:t>
                      </a:r>
                    </a:p>
                  </a:txBody>
                  <a:tcPr marL="37513" marR="37513" marT="27195" marB="27195">
                    <a:lnL>
                      <a:noFill/>
                    </a:lnL>
                    <a:lnR>
                      <a:noFill/>
                    </a:lnR>
                    <a:lnT>
                      <a:noFill/>
                    </a:lnT>
                    <a:lnB>
                      <a:noFill/>
                    </a:lnB>
                  </a:tcPr>
                </a:tc>
                <a:tc gridSpan="2">
                  <a:txBody>
                    <a:bodyPr/>
                    <a:lstStyle/>
                    <a:p>
                      <a:pPr fontAlgn="t"/>
                      <a:r>
                        <a:rPr lang="en-US" sz="1600" dirty="0">
                          <a:effectLst/>
                          <a:latin typeface="Times New Roman" panose="02020603050405020304" pitchFamily="18" charset="0"/>
                          <a:cs typeface="Times New Roman" panose="02020603050405020304" pitchFamily="18" charset="0"/>
                        </a:rPr>
                        <a:t>There are predominantly lymphocytic exudates with monocytes and foam cells; presence of </a:t>
                      </a:r>
                      <a:r>
                        <a:rPr lang="en-US" sz="1600" dirty="0" err="1">
                          <a:effectLst/>
                          <a:latin typeface="Times New Roman" panose="02020603050405020304" pitchFamily="18" charset="0"/>
                          <a:cs typeface="Times New Roman" panose="02020603050405020304" pitchFamily="18" charset="0"/>
                        </a:rPr>
                        <a:t>serosanguineous</a:t>
                      </a:r>
                      <a:r>
                        <a:rPr lang="en-US" sz="1600" dirty="0">
                          <a:effectLst/>
                          <a:latin typeface="Times New Roman" panose="02020603050405020304" pitchFamily="18" charset="0"/>
                          <a:cs typeface="Times New Roman" panose="02020603050405020304" pitchFamily="18" charset="0"/>
                        </a:rPr>
                        <a:t> effusion is seen</a:t>
                      </a:r>
                    </a:p>
                  </a:txBody>
                  <a:tcPr marL="37513" marR="37513" marT="27195" marB="27195">
                    <a:lnL>
                      <a:noFill/>
                    </a:lnL>
                    <a:lnR>
                      <a:noFill/>
                    </a:lnR>
                    <a:lnT>
                      <a:noFill/>
                    </a:lnT>
                    <a:lnB>
                      <a:noFill/>
                    </a:lnB>
                  </a:tcPr>
                </a:tc>
                <a:tc hMerge="1">
                  <a:txBody>
                    <a:bodyPr/>
                    <a:lstStyle/>
                    <a:p>
                      <a:pPr fontAlgn="t"/>
                      <a:endParaRPr lang="en-US" sz="1600" dirty="0">
                        <a:effectLst/>
                        <a:latin typeface="Times New Roman" panose="02020603050405020304" pitchFamily="18" charset="0"/>
                        <a:cs typeface="Times New Roman" panose="02020603050405020304" pitchFamily="18" charset="0"/>
                      </a:endParaRPr>
                    </a:p>
                  </a:txBody>
                  <a:tcPr marL="54392" marR="54392" marT="27196" marB="27196">
                    <a:lnL>
                      <a:noFill/>
                    </a:lnL>
                    <a:lnR>
                      <a:noFill/>
                    </a:lnR>
                    <a:lnT>
                      <a:noFill/>
                    </a:lnT>
                    <a:lnB>
                      <a:noFill/>
                    </a:lnB>
                  </a:tcPr>
                </a:tc>
              </a:tr>
              <a:tr h="542056">
                <a:tc>
                  <a:txBody>
                    <a:bodyPr/>
                    <a:lstStyle/>
                    <a:p>
                      <a:pPr fontAlgn="t"/>
                      <a:r>
                        <a:rPr lang="en-US" sz="1600">
                          <a:effectLst/>
                          <a:latin typeface="Times New Roman" panose="02020603050405020304" pitchFamily="18" charset="0"/>
                          <a:cs typeface="Times New Roman" panose="02020603050405020304" pitchFamily="18" charset="0"/>
                        </a:rPr>
                        <a:t>  • Pathological manifestation</a:t>
                      </a:r>
                    </a:p>
                  </a:txBody>
                  <a:tcPr marL="37513" marR="37513" marT="27195" marB="27195">
                    <a:lnL>
                      <a:noFill/>
                    </a:lnL>
                    <a:lnR>
                      <a:noFill/>
                    </a:lnR>
                    <a:lnT>
                      <a:noFill/>
                    </a:lnT>
                    <a:lnB>
                      <a:noFill/>
                    </a:lnB>
                  </a:tcPr>
                </a:tc>
                <a:tc gridSpan="2">
                  <a:txBody>
                    <a:bodyPr/>
                    <a:lstStyle/>
                    <a:p>
                      <a:pPr fontAlgn="t"/>
                      <a:r>
                        <a:rPr lang="en-US" sz="1600" dirty="0">
                          <a:effectLst/>
                          <a:latin typeface="Times New Roman" panose="02020603050405020304" pitchFamily="18" charset="0"/>
                          <a:cs typeface="Times New Roman" panose="02020603050405020304" pitchFamily="18" charset="0"/>
                        </a:rPr>
                        <a:t>Effusive stage (most common form seen)</a:t>
                      </a:r>
                    </a:p>
                  </a:txBody>
                  <a:tcPr marL="37513" marR="37513" marT="27195" marB="27195">
                    <a:lnL>
                      <a:noFill/>
                    </a:lnL>
                    <a:lnR>
                      <a:noFill/>
                    </a:lnR>
                    <a:lnT>
                      <a:noFill/>
                    </a:lnT>
                    <a:lnB>
                      <a:noFill/>
                    </a:lnB>
                  </a:tcPr>
                </a:tc>
                <a:tc hMerge="1">
                  <a:txBody>
                    <a:bodyPr/>
                    <a:lstStyle/>
                    <a:p>
                      <a:pPr fontAlgn="t"/>
                      <a:endParaRPr lang="en-US" sz="1600" dirty="0">
                        <a:effectLst/>
                        <a:latin typeface="Times New Roman" panose="02020603050405020304" pitchFamily="18" charset="0"/>
                        <a:cs typeface="Times New Roman" panose="02020603050405020304" pitchFamily="18" charset="0"/>
                      </a:endParaRPr>
                    </a:p>
                  </a:txBody>
                  <a:tcPr marL="54392" marR="54392" marT="27196" marB="27196">
                    <a:lnL>
                      <a:noFill/>
                    </a:lnL>
                    <a:lnR>
                      <a:noFill/>
                    </a:lnR>
                    <a:lnT>
                      <a:noFill/>
                    </a:lnT>
                    <a:lnB>
                      <a:noFill/>
                    </a:lnB>
                  </a:tcPr>
                </a:tc>
              </a:tr>
              <a:tr h="1273553">
                <a:tc>
                  <a:txBody>
                    <a:bodyPr/>
                    <a:lstStyle/>
                    <a:p>
                      <a:pPr fontAlgn="t"/>
                      <a:r>
                        <a:rPr lang="en-US" sz="1600" dirty="0">
                          <a:effectLst/>
                          <a:latin typeface="Times New Roman" panose="02020603050405020304" pitchFamily="18" charset="0"/>
                          <a:cs typeface="Times New Roman" panose="02020603050405020304" pitchFamily="18" charset="0"/>
                        </a:rPr>
                        <a:t>  • Clinical manifestation</a:t>
                      </a:r>
                    </a:p>
                  </a:txBody>
                  <a:tcPr marL="37513" marR="37513" marT="27195" marB="27195">
                    <a:lnL>
                      <a:noFill/>
                    </a:lnL>
                    <a:lnR>
                      <a:noFill/>
                    </a:lnR>
                    <a:lnT>
                      <a:noFill/>
                    </a:lnT>
                    <a:lnB>
                      <a:noFill/>
                    </a:lnB>
                  </a:tcPr>
                </a:tc>
                <a:tc gridSpan="2">
                  <a:txBody>
                    <a:bodyPr/>
                    <a:lstStyle/>
                    <a:p>
                      <a:pPr fontAlgn="t"/>
                      <a:r>
                        <a:rPr lang="en-US" sz="1600" dirty="0">
                          <a:effectLst/>
                          <a:latin typeface="Times New Roman" panose="02020603050405020304" pitchFamily="18" charset="0"/>
                          <a:cs typeface="Times New Roman" panose="02020603050405020304" pitchFamily="18" charset="0"/>
                        </a:rPr>
                        <a:t>(</a:t>
                      </a:r>
                      <a:r>
                        <a:rPr lang="en-US" sz="1600" dirty="0">
                          <a:solidFill>
                            <a:schemeClr val="tx1"/>
                          </a:solidFill>
                          <a:effectLst/>
                          <a:latin typeface="Times New Roman" panose="02020603050405020304" pitchFamily="18" charset="0"/>
                          <a:cs typeface="Times New Roman" panose="02020603050405020304" pitchFamily="18" charset="0"/>
                        </a:rPr>
                        <a:t>1) Patients present with features of heart failure and/or cardiac </a:t>
                      </a:r>
                      <a:r>
                        <a:rPr lang="en-US" sz="1600" dirty="0" err="1">
                          <a:solidFill>
                            <a:schemeClr val="tx1"/>
                          </a:solidFill>
                          <a:effectLst/>
                          <a:latin typeface="Times New Roman" panose="02020603050405020304" pitchFamily="18" charset="0"/>
                          <a:cs typeface="Times New Roman" panose="02020603050405020304" pitchFamily="18" charset="0"/>
                        </a:rPr>
                        <a:t>tamponade</a:t>
                      </a:r>
                      <a:r>
                        <a:rPr lang="en-US" sz="1600" dirty="0">
                          <a:solidFill>
                            <a:schemeClr val="tx1"/>
                          </a:solidFill>
                          <a:effectLst/>
                          <a:latin typeface="Times New Roman" panose="02020603050405020304" pitchFamily="18" charset="0"/>
                          <a:cs typeface="Times New Roman" panose="02020603050405020304" pitchFamily="18" charset="0"/>
                        </a:rPr>
                        <a:t> due to moderate to large pericardial effusion</a:t>
                      </a:r>
                    </a:p>
                    <a:p>
                      <a:pPr fontAlgn="t"/>
                      <a:r>
                        <a:rPr lang="en-US" sz="1600" dirty="0">
                          <a:effectLst/>
                          <a:latin typeface="Times New Roman" panose="02020603050405020304" pitchFamily="18" charset="0"/>
                          <a:cs typeface="Times New Roman" panose="02020603050405020304" pitchFamily="18" charset="0"/>
                        </a:rPr>
                        <a:t>(2) Effusive constrictive pericarditis with coexistence of visceral constrictive pericarditis and simultaneous compressive pericardial fluid. The former become obvious following pericardial drainage</a:t>
                      </a:r>
                    </a:p>
                  </a:txBody>
                  <a:tcPr marL="37513" marR="37513" marT="27195" marB="27195">
                    <a:lnL>
                      <a:noFill/>
                    </a:lnL>
                    <a:lnR>
                      <a:noFill/>
                    </a:lnR>
                    <a:lnT>
                      <a:noFill/>
                    </a:lnT>
                    <a:lnB>
                      <a:noFill/>
                    </a:lnB>
                    <a:solidFill>
                      <a:srgbClr val="FFC000"/>
                    </a:solidFill>
                  </a:tcPr>
                </a:tc>
                <a:tc hMerge="1">
                  <a:txBody>
                    <a:bodyPr/>
                    <a:lstStyle/>
                    <a:p>
                      <a:pPr fontAlgn="t"/>
                      <a:endParaRPr lang="en-US" sz="1600" dirty="0">
                        <a:effectLst/>
                        <a:latin typeface="Times New Roman" panose="02020603050405020304" pitchFamily="18" charset="0"/>
                        <a:cs typeface="Times New Roman" panose="02020603050405020304" pitchFamily="18" charset="0"/>
                      </a:endParaRPr>
                    </a:p>
                  </a:txBody>
                  <a:tcPr marL="54392" marR="54392" marT="27196" marB="27196">
                    <a:lnL>
                      <a:noFill/>
                    </a:lnL>
                    <a:lnR>
                      <a:noFill/>
                    </a:lnR>
                    <a:lnT>
                      <a:noFill/>
                    </a:lnT>
                    <a:lnB>
                      <a:noFill/>
                    </a:lnB>
                  </a:tcPr>
                </a:tc>
              </a:tr>
            </a:tbl>
          </a:graphicData>
        </a:graphic>
      </p:graphicFrame>
      <p:sp>
        <p:nvSpPr>
          <p:cNvPr id="71697" name="Rectangle 1"/>
          <p:cNvSpPr>
            <a:spLocks noChangeArrowheads="1"/>
          </p:cNvSpPr>
          <p:nvPr/>
        </p:nvSpPr>
        <p:spPr bwMode="auto">
          <a:xfrm>
            <a:off x="0" y="-25400"/>
            <a:ext cx="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04723" rIns="0" bIns="101568" anchor="ctr">
            <a:spAutoFit/>
          </a:bodyPr>
          <a:lstStyle/>
          <a:p>
            <a:pPr eaLnBrk="0" hangingPunct="0"/>
            <a:endParaRPr lang="en-US" sz="1300" b="1">
              <a:solidFill>
                <a:srgbClr val="724128"/>
              </a:solidFill>
              <a:latin typeface="Arial" charset="0"/>
              <a:cs typeface="Arial" charset="0"/>
            </a:endParaRPr>
          </a:p>
        </p:txBody>
      </p:sp>
      <p:sp>
        <p:nvSpPr>
          <p:cNvPr id="71698" name="Rectangle 1"/>
          <p:cNvSpPr>
            <a:spLocks noChangeArrowheads="1"/>
          </p:cNvSpPr>
          <p:nvPr/>
        </p:nvSpPr>
        <p:spPr bwMode="auto">
          <a:xfrm>
            <a:off x="100013" y="6237288"/>
            <a:ext cx="901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Godsent Isiguzo et al:Diagnosis and Management of Tuberculous Pericarditis: What Is New? Curr Cardiol Rep. 2020; 22(1): 2.</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423863" y="166688"/>
          <a:ext cx="8178800" cy="6054725"/>
        </p:xfrm>
        <a:graphic>
          <a:graphicData uri="http://schemas.openxmlformats.org/drawingml/2006/table">
            <a:tbl>
              <a:tblPr/>
              <a:tblGrid>
                <a:gridCol w="2149623"/>
                <a:gridCol w="6029177"/>
              </a:tblGrid>
              <a:tr h="350069">
                <a:tc gridSpan="2">
                  <a:txBody>
                    <a:bodyPr/>
                    <a:lstStyle/>
                    <a:p>
                      <a:pPr fontAlgn="t"/>
                      <a:r>
                        <a:rPr lang="en-US" sz="1600" dirty="0">
                          <a:effectLst/>
                          <a:latin typeface="Times New Roman" panose="02020603050405020304" pitchFamily="18" charset="0"/>
                          <a:cs typeface="Times New Roman" panose="02020603050405020304" pitchFamily="18" charset="0"/>
                        </a:rPr>
                        <a:t>Stage 3</a:t>
                      </a:r>
                    </a:p>
                  </a:txBody>
                  <a:tcPr marL="47995" marR="47995" marT="31997" marB="31997">
                    <a:lnL>
                      <a:noFill/>
                    </a:lnL>
                    <a:lnR>
                      <a:noFill/>
                    </a:lnR>
                    <a:lnT>
                      <a:noFill/>
                    </a:lnT>
                    <a:lnB>
                      <a:noFill/>
                    </a:lnB>
                    <a:solidFill>
                      <a:srgbClr val="FFFCF0"/>
                    </a:solidFill>
                  </a:tcPr>
                </a:tc>
                <a:tc hMerge="1">
                  <a:txBody>
                    <a:bodyPr/>
                    <a:lstStyle/>
                    <a:p>
                      <a:endParaRPr lang="en-US"/>
                    </a:p>
                  </a:txBody>
                  <a:tcPr/>
                </a:tc>
              </a:tr>
              <a:tr h="1056938">
                <a:tc>
                  <a:txBody>
                    <a:bodyPr/>
                    <a:lstStyle/>
                    <a:p>
                      <a:pPr fontAlgn="t"/>
                      <a:r>
                        <a:rPr lang="en-US" sz="1600" dirty="0">
                          <a:effectLst/>
                          <a:latin typeface="Times New Roman" panose="02020603050405020304" pitchFamily="18" charset="0"/>
                          <a:cs typeface="Times New Roman" panose="02020603050405020304" pitchFamily="18" charset="0"/>
                        </a:rPr>
                        <a:t>  • Pathological bases</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At this stage, there is absorption of effusion, granulomatous caseation becomes organized and </a:t>
                      </a:r>
                      <a:r>
                        <a:rPr lang="en-US" sz="1600" dirty="0" err="1">
                          <a:effectLst/>
                          <a:latin typeface="Times New Roman" panose="02020603050405020304" pitchFamily="18" charset="0"/>
                          <a:cs typeface="Times New Roman" panose="02020603050405020304" pitchFamily="18" charset="0"/>
                        </a:rPr>
                        <a:t>perocardial</a:t>
                      </a:r>
                      <a:r>
                        <a:rPr lang="en-US" sz="1600" dirty="0">
                          <a:effectLst/>
                          <a:latin typeface="Times New Roman" panose="02020603050405020304" pitchFamily="18" charset="0"/>
                          <a:cs typeface="Times New Roman" panose="02020603050405020304" pitchFamily="18" charset="0"/>
                        </a:rPr>
                        <a:t> thickening occurs due to fibrin deposition of collagen, and ultimately fibrosis</a:t>
                      </a:r>
                    </a:p>
                  </a:txBody>
                  <a:tcPr marL="47995" marR="47995" marT="31997" marB="31997">
                    <a:lnL>
                      <a:noFill/>
                    </a:lnL>
                    <a:lnR>
                      <a:noFill/>
                    </a:lnR>
                    <a:lnT>
                      <a:noFill/>
                    </a:lnT>
                    <a:lnB>
                      <a:noFill/>
                    </a:lnB>
                    <a:solidFill>
                      <a:srgbClr val="FFFCF0"/>
                    </a:solidFill>
                  </a:tcPr>
                </a:tc>
              </a:tr>
              <a:tr h="551698">
                <a:tc>
                  <a:txBody>
                    <a:bodyPr/>
                    <a:lstStyle/>
                    <a:p>
                      <a:pPr fontAlgn="t"/>
                      <a:r>
                        <a:rPr lang="en-US" sz="1600">
                          <a:effectLst/>
                          <a:latin typeface="Times New Roman" panose="02020603050405020304" pitchFamily="18" charset="0"/>
                          <a:cs typeface="Times New Roman" panose="02020603050405020304" pitchFamily="18" charset="0"/>
                        </a:rPr>
                        <a:t>  • Pathological manifestation</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Adsorptive stage</a:t>
                      </a:r>
                    </a:p>
                  </a:txBody>
                  <a:tcPr marL="47995" marR="47995" marT="31997" marB="31997">
                    <a:lnL>
                      <a:noFill/>
                    </a:lnL>
                    <a:lnR>
                      <a:noFill/>
                    </a:lnR>
                    <a:lnT>
                      <a:noFill/>
                    </a:lnT>
                    <a:lnB>
                      <a:noFill/>
                    </a:lnB>
                    <a:solidFill>
                      <a:srgbClr val="FFFCF0"/>
                    </a:solidFill>
                  </a:tcPr>
                </a:tc>
              </a:tr>
              <a:tr h="813029">
                <a:tc>
                  <a:txBody>
                    <a:bodyPr/>
                    <a:lstStyle/>
                    <a:p>
                      <a:pPr fontAlgn="t"/>
                      <a:r>
                        <a:rPr lang="en-US" sz="1600" dirty="0">
                          <a:effectLst/>
                          <a:latin typeface="Times New Roman" panose="02020603050405020304" pitchFamily="18" charset="0"/>
                          <a:cs typeface="Times New Roman" panose="02020603050405020304" pitchFamily="18" charset="0"/>
                        </a:rPr>
                        <a:t>  •Clinical manifestation</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Symptoms and signs compatible with constrictive </a:t>
                      </a:r>
                      <a:r>
                        <a:rPr lang="en-US" sz="1600" dirty="0" err="1">
                          <a:effectLst/>
                          <a:latin typeface="Times New Roman" panose="02020603050405020304" pitchFamily="18" charset="0"/>
                          <a:cs typeface="Times New Roman" panose="02020603050405020304" pitchFamily="18" charset="0"/>
                        </a:rPr>
                        <a:t>perocarditis</a:t>
                      </a:r>
                      <a:r>
                        <a:rPr lang="en-US" sz="1600" dirty="0">
                          <a:effectLst/>
                          <a:latin typeface="Times New Roman" panose="02020603050405020304" pitchFamily="18" charset="0"/>
                          <a:cs typeface="Times New Roman" panose="02020603050405020304" pitchFamily="18" charset="0"/>
                        </a:rPr>
                        <a:t> but radiological and echocardiographic evidence of thick </a:t>
                      </a:r>
                      <a:r>
                        <a:rPr lang="en-US" sz="1600" dirty="0" err="1">
                          <a:effectLst/>
                          <a:latin typeface="Times New Roman" panose="02020603050405020304" pitchFamily="18" charset="0"/>
                          <a:cs typeface="Times New Roman" panose="02020603050405020304" pitchFamily="18" charset="0"/>
                        </a:rPr>
                        <a:t>fibrinous</a:t>
                      </a:r>
                      <a:r>
                        <a:rPr lang="en-US" sz="1600" dirty="0">
                          <a:effectLst/>
                          <a:latin typeface="Times New Roman" panose="02020603050405020304" pitchFamily="18" charset="0"/>
                          <a:cs typeface="Times New Roman" panose="02020603050405020304" pitchFamily="18" charset="0"/>
                        </a:rPr>
                        <a:t> fluid around the heart</a:t>
                      </a:r>
                    </a:p>
                  </a:txBody>
                  <a:tcPr marL="47995" marR="47995" marT="31997" marB="31997">
                    <a:lnL>
                      <a:noFill/>
                    </a:lnL>
                    <a:lnR>
                      <a:noFill/>
                    </a:lnR>
                    <a:lnT>
                      <a:noFill/>
                    </a:lnT>
                    <a:lnB>
                      <a:noFill/>
                    </a:lnB>
                    <a:solidFill>
                      <a:srgbClr val="FFFCF0"/>
                    </a:solidFill>
                  </a:tcPr>
                </a:tc>
              </a:tr>
              <a:tr h="350069">
                <a:tc gridSpan="2">
                  <a:txBody>
                    <a:bodyPr/>
                    <a:lstStyle/>
                    <a:p>
                      <a:pPr fontAlgn="t"/>
                      <a:r>
                        <a:rPr lang="en-US" sz="1600" dirty="0">
                          <a:effectLst/>
                          <a:latin typeface="Times New Roman" panose="02020603050405020304" pitchFamily="18" charset="0"/>
                          <a:cs typeface="Times New Roman" panose="02020603050405020304" pitchFamily="18" charset="0"/>
                        </a:rPr>
                        <a:t>Stage 4</a:t>
                      </a:r>
                    </a:p>
                  </a:txBody>
                  <a:tcPr marL="47995" marR="47995" marT="31997" marB="31997">
                    <a:lnL>
                      <a:noFill/>
                    </a:lnL>
                    <a:lnR>
                      <a:noFill/>
                    </a:lnR>
                    <a:lnT>
                      <a:noFill/>
                    </a:lnT>
                    <a:lnB>
                      <a:noFill/>
                    </a:lnB>
                    <a:solidFill>
                      <a:srgbClr val="FFFCF0"/>
                    </a:solidFill>
                  </a:tcPr>
                </a:tc>
                <a:tc hMerge="1">
                  <a:txBody>
                    <a:bodyPr/>
                    <a:lstStyle/>
                    <a:p>
                      <a:endParaRPr lang="en-US"/>
                    </a:p>
                  </a:txBody>
                  <a:tcPr/>
                </a:tc>
              </a:tr>
              <a:tr h="1544756">
                <a:tc>
                  <a:txBody>
                    <a:bodyPr/>
                    <a:lstStyle/>
                    <a:p>
                      <a:pPr fontAlgn="t"/>
                      <a:r>
                        <a:rPr lang="en-US" sz="1600" dirty="0">
                          <a:effectLst/>
                          <a:latin typeface="Times New Roman" panose="02020603050405020304" pitchFamily="18" charset="0"/>
                          <a:cs typeface="Times New Roman" panose="02020603050405020304" pitchFamily="18" charset="0"/>
                        </a:rPr>
                        <a:t>  • Pathological bases</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Constructive scarring (the </a:t>
                      </a:r>
                      <a:r>
                        <a:rPr lang="en-US" sz="1600" dirty="0" err="1">
                          <a:effectLst/>
                          <a:latin typeface="Times New Roman" panose="02020603050405020304" pitchFamily="18" charset="0"/>
                          <a:cs typeface="Times New Roman" panose="02020603050405020304" pitchFamily="18" charset="0"/>
                        </a:rPr>
                        <a:t>fibrosing</a:t>
                      </a:r>
                      <a:r>
                        <a:rPr lang="en-US" sz="1600" dirty="0">
                          <a:effectLst/>
                          <a:latin typeface="Times New Roman" panose="02020603050405020304" pitchFamily="18" charset="0"/>
                          <a:cs typeface="Times New Roman" panose="02020603050405020304" pitchFamily="18" charset="0"/>
                        </a:rPr>
                        <a:t> visceral and parietal pericardium contracts on the cardiac chambers). Calcification leads to encasing of the heart in a </a:t>
                      </a:r>
                      <a:r>
                        <a:rPr lang="en-US" sz="1600" dirty="0" err="1">
                          <a:effectLst/>
                          <a:latin typeface="Times New Roman" panose="02020603050405020304" pitchFamily="18" charset="0"/>
                          <a:cs typeface="Times New Roman" panose="02020603050405020304" pitchFamily="18" charset="0"/>
                        </a:rPr>
                        <a:t>fibrocalcific</a:t>
                      </a:r>
                      <a:r>
                        <a:rPr lang="en-US" sz="1600" dirty="0">
                          <a:effectLst/>
                          <a:latin typeface="Times New Roman" panose="02020603050405020304" pitchFamily="18" charset="0"/>
                          <a:cs typeface="Times New Roman" panose="02020603050405020304" pitchFamily="18" charset="0"/>
                        </a:rPr>
                        <a:t> skin. Diastolic filling is impeded, causing the classic syndrome of constrictive pericarditis</a:t>
                      </a:r>
                    </a:p>
                  </a:txBody>
                  <a:tcPr marL="47995" marR="47995" marT="31997" marB="31997">
                    <a:lnL>
                      <a:noFill/>
                    </a:lnL>
                    <a:lnR>
                      <a:noFill/>
                    </a:lnR>
                    <a:lnT>
                      <a:noFill/>
                    </a:lnT>
                    <a:lnB>
                      <a:noFill/>
                    </a:lnB>
                    <a:solidFill>
                      <a:srgbClr val="FFFCF0"/>
                    </a:solidFill>
                  </a:tcPr>
                </a:tc>
              </a:tr>
              <a:tr h="551698">
                <a:tc>
                  <a:txBody>
                    <a:bodyPr/>
                    <a:lstStyle/>
                    <a:p>
                      <a:pPr fontAlgn="t"/>
                      <a:r>
                        <a:rPr lang="en-US" sz="1600">
                          <a:effectLst/>
                          <a:latin typeface="Times New Roman" panose="02020603050405020304" pitchFamily="18" charset="0"/>
                          <a:cs typeface="Times New Roman" panose="02020603050405020304" pitchFamily="18" charset="0"/>
                        </a:rPr>
                        <a:t>  • Pathological manifestation</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Constrictive stage</a:t>
                      </a:r>
                    </a:p>
                  </a:txBody>
                  <a:tcPr marL="47995" marR="47995" marT="31997" marB="31997">
                    <a:lnL>
                      <a:noFill/>
                    </a:lnL>
                    <a:lnR>
                      <a:noFill/>
                    </a:lnR>
                    <a:lnT>
                      <a:noFill/>
                    </a:lnT>
                    <a:lnB>
                      <a:noFill/>
                    </a:lnB>
                    <a:solidFill>
                      <a:srgbClr val="FFFCF0"/>
                    </a:solidFill>
                  </a:tcPr>
                </a:tc>
              </a:tr>
              <a:tr h="836468">
                <a:tc>
                  <a:txBody>
                    <a:bodyPr/>
                    <a:lstStyle/>
                    <a:p>
                      <a:pPr fontAlgn="t"/>
                      <a:r>
                        <a:rPr lang="en-US" sz="1600">
                          <a:effectLst/>
                          <a:latin typeface="Times New Roman" panose="02020603050405020304" pitchFamily="18" charset="0"/>
                          <a:cs typeface="Times New Roman" panose="02020603050405020304" pitchFamily="18" charset="0"/>
                        </a:rPr>
                        <a:t>  • Clinical manifestation</a:t>
                      </a:r>
                    </a:p>
                  </a:txBody>
                  <a:tcPr marL="47995" marR="47995" marT="31997" marB="31997">
                    <a:lnL>
                      <a:noFill/>
                    </a:lnL>
                    <a:lnR>
                      <a:noFill/>
                    </a:lnR>
                    <a:lnT>
                      <a:noFill/>
                    </a:lnT>
                    <a:lnB>
                      <a:noFill/>
                    </a:lnB>
                    <a:solidFill>
                      <a:srgbClr val="FFFCF0"/>
                    </a:solidFill>
                  </a:tcPr>
                </a:tc>
                <a:tc>
                  <a:txBody>
                    <a:bodyPr/>
                    <a:lstStyle/>
                    <a:p>
                      <a:pPr fontAlgn="t"/>
                      <a:r>
                        <a:rPr lang="en-US" sz="1600" dirty="0">
                          <a:effectLst/>
                          <a:latin typeface="Times New Roman" panose="02020603050405020304" pitchFamily="18" charset="0"/>
                          <a:cs typeface="Times New Roman" panose="02020603050405020304" pitchFamily="18" charset="0"/>
                        </a:rPr>
                        <a:t>Constrictive pericarditis symptoms and signs predominate; and echocardiography confirms the diagnosis with no residual fluid in the pericardium</a:t>
                      </a:r>
                    </a:p>
                  </a:txBody>
                  <a:tcPr marL="47995" marR="47995" marT="31997" marB="31997">
                    <a:lnL>
                      <a:noFill/>
                    </a:lnL>
                    <a:lnR>
                      <a:noFill/>
                    </a:lnR>
                    <a:lnT>
                      <a:noFill/>
                    </a:lnT>
                    <a:lnB>
                      <a:noFill/>
                    </a:lnB>
                    <a:solidFill>
                      <a:srgbClr val="FFFCF0"/>
                    </a:solidFill>
                  </a:tcPr>
                </a:tc>
              </a:tr>
            </a:tbl>
          </a:graphicData>
        </a:graphic>
      </p:graphicFrame>
      <p:sp>
        <p:nvSpPr>
          <p:cNvPr id="72720"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73238"/>
            <a:ext cx="9144000" cy="4248150"/>
          </a:xfrm>
        </p:spPr>
        <p:txBody>
          <a:bodyPr>
            <a:normAutofit/>
          </a:bodyPr>
          <a:lstStyle/>
          <a:p>
            <a:pPr>
              <a:buFont typeface="Wingdings" panose="05000000000000000000" pitchFamily="2" charset="2"/>
              <a:buChar char="v"/>
              <a:defRPr/>
            </a:pPr>
            <a:r>
              <a:rPr lang="fr-FR" b="1" dirty="0" err="1" smtClean="0"/>
              <a:t>Anti-tuberculeux</a:t>
            </a:r>
            <a:endParaRPr lang="fr-FR" b="1" dirty="0"/>
          </a:p>
          <a:p>
            <a:pPr marL="0" indent="0">
              <a:lnSpc>
                <a:spcPct val="130000"/>
              </a:lnSpc>
              <a:buFont typeface="Wingdings" charset="0"/>
              <a:buNone/>
              <a:defRPr/>
            </a:pPr>
            <a:r>
              <a:rPr lang="fr-FR" sz="2400" dirty="0" smtClean="0"/>
              <a:t>Etudes pharmacocinétiques </a:t>
            </a:r>
            <a:r>
              <a:rPr lang="fr-FR" sz="2400" dirty="0"/>
              <a:t>et </a:t>
            </a:r>
            <a:r>
              <a:rPr lang="fr-FR" sz="2400" dirty="0" smtClean="0"/>
              <a:t>pharmacodynamiques: </a:t>
            </a:r>
          </a:p>
          <a:p>
            <a:pPr marL="0" indent="0">
              <a:lnSpc>
                <a:spcPct val="130000"/>
              </a:lnSpc>
              <a:buFont typeface="Wingdings" charset="0"/>
              <a:buNone/>
              <a:defRPr/>
            </a:pPr>
            <a:r>
              <a:rPr lang="fr-FR" sz="2400" dirty="0" smtClean="0"/>
              <a:t>une </a:t>
            </a:r>
            <a:r>
              <a:rPr lang="fr-FR" sz="2400" dirty="0"/>
              <a:t>faible pénétration </a:t>
            </a:r>
            <a:r>
              <a:rPr lang="fr-FR" sz="2400" dirty="0" smtClean="0"/>
              <a:t>des </a:t>
            </a:r>
            <a:r>
              <a:rPr lang="fr-FR" sz="2400" dirty="0"/>
              <a:t>antituberculeux dans </a:t>
            </a:r>
            <a:r>
              <a:rPr lang="fr-FR" sz="2400" dirty="0" smtClean="0"/>
              <a:t>le péricardique sauf pour l'isoniazide</a:t>
            </a:r>
            <a:r>
              <a:rPr lang="fr-FR" sz="2400" dirty="0"/>
              <a:t> </a:t>
            </a:r>
            <a:r>
              <a:rPr lang="fr-FR" sz="2400" dirty="0" smtClean="0"/>
              <a:t>[*]</a:t>
            </a:r>
          </a:p>
          <a:p>
            <a:pPr marL="0" indent="0">
              <a:lnSpc>
                <a:spcPct val="130000"/>
              </a:lnSpc>
              <a:buFont typeface="Wingdings" charset="0"/>
              <a:buNone/>
              <a:defRPr/>
            </a:pPr>
            <a:endParaRPr lang="fr-FR" sz="2400" dirty="0" smtClean="0"/>
          </a:p>
          <a:p>
            <a:pPr marL="0" indent="0">
              <a:lnSpc>
                <a:spcPct val="130000"/>
              </a:lnSpc>
              <a:buFont typeface="Wingdings" charset="0"/>
              <a:buNone/>
              <a:defRPr/>
            </a:pPr>
            <a:r>
              <a:rPr lang="fr-FR" sz="2400" dirty="0"/>
              <a:t>P</a:t>
            </a:r>
            <a:r>
              <a:rPr lang="fr-FR" sz="2400" dirty="0" smtClean="0"/>
              <a:t>reuves </a:t>
            </a:r>
            <a:r>
              <a:rPr lang="fr-FR" sz="2400" dirty="0"/>
              <a:t>récentes de la relation étroite entre </a:t>
            </a:r>
            <a:r>
              <a:rPr lang="fr-FR" sz="2400" dirty="0" smtClean="0"/>
              <a:t>la </a:t>
            </a:r>
            <a:r>
              <a:rPr lang="fr-FR" sz="2400" dirty="0"/>
              <a:t>charge bacillaire dans le péricarde et la </a:t>
            </a:r>
            <a:r>
              <a:rPr lang="fr-FR" sz="2400" dirty="0" smtClean="0"/>
              <a:t>mortalité[**]</a:t>
            </a:r>
          </a:p>
          <a:p>
            <a:pPr marL="0" indent="0">
              <a:buFont typeface="Wingdings" charset="0"/>
              <a:buNone/>
              <a:defRPr/>
            </a:pPr>
            <a:endParaRPr lang="fr-FR" dirty="0" smtClean="0"/>
          </a:p>
          <a:p>
            <a:pPr marL="0" indent="0">
              <a:spcBef>
                <a:spcPts val="0"/>
              </a:spcBef>
              <a:buFont typeface="Wingdings" charset="0"/>
              <a:buNone/>
              <a:defRPr/>
            </a:pPr>
            <a:endParaRPr lang="en-US" sz="1200" dirty="0" smtClean="0">
              <a:solidFill>
                <a:prstClr val="black"/>
              </a:solidFill>
            </a:endParaRPr>
          </a:p>
          <a:p>
            <a:pPr marL="0" indent="0">
              <a:buFont typeface="Wingdings" charset="0"/>
              <a:buNone/>
              <a:defRPr/>
            </a:pPr>
            <a:endParaRPr lang="en-US" b="1" dirty="0"/>
          </a:p>
        </p:txBody>
      </p:sp>
      <p:sp>
        <p:nvSpPr>
          <p:cNvPr id="4"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
        <p:nvSpPr>
          <p:cNvPr id="104451" name="ZoneTexte 1"/>
          <p:cNvSpPr txBox="1">
            <a:spLocks noChangeArrowheads="1"/>
          </p:cNvSpPr>
          <p:nvPr/>
        </p:nvSpPr>
        <p:spPr bwMode="auto">
          <a:xfrm>
            <a:off x="179388" y="6092825"/>
            <a:ext cx="89646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a:solidFill>
                  <a:srgbClr val="000000"/>
                </a:solidFill>
              </a:rPr>
              <a:t>*Shenje J et al. Poor penetration of antibiotics into pericardium in pericardial tuberculosis. </a:t>
            </a:r>
            <a:r>
              <a:rPr lang="en-US" sz="1200" i="1">
                <a:solidFill>
                  <a:srgbClr val="000000"/>
                </a:solidFill>
              </a:rPr>
              <a:t>EBioMedicine. </a:t>
            </a:r>
            <a:r>
              <a:rPr lang="en-US" sz="1200">
                <a:solidFill>
                  <a:srgbClr val="000000"/>
                </a:solidFill>
              </a:rPr>
              <a:t>2015;2(11):1640–1649</a:t>
            </a:r>
          </a:p>
          <a:p>
            <a:pPr eaLnBrk="1" hangingPunct="1"/>
            <a:r>
              <a:rPr lang="fr-FR" sz="1200">
                <a:solidFill>
                  <a:srgbClr val="000000"/>
                </a:solidFill>
              </a:rPr>
              <a:t>**</a:t>
            </a:r>
            <a:r>
              <a:rPr lang="en-US" sz="1200"/>
              <a:t> Pasipanodya JG et al. Tuberculous pericarditis is multibacillary and bacterial burden drives high mortality. </a:t>
            </a:r>
            <a:r>
              <a:rPr lang="en-US" sz="1200" i="1"/>
              <a:t>EBioMedicine. </a:t>
            </a:r>
            <a:r>
              <a:rPr lang="en-US" sz="1200"/>
              <a:t>2015;2(11):1634–1639</a:t>
            </a:r>
          </a:p>
          <a:p>
            <a:pPr eaLnBrk="1" hangingPunct="1"/>
            <a:endParaRPr lang="fr-FR" sz="180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46083" name="Rectangle 3"/>
          <p:cNvSpPr>
            <a:spLocks noGrp="1" noChangeArrowheads="1"/>
          </p:cNvSpPr>
          <p:nvPr>
            <p:ph type="body" idx="1"/>
          </p:nvPr>
        </p:nvSpPr>
        <p:spPr>
          <a:xfrm>
            <a:off x="179512" y="1989138"/>
            <a:ext cx="8784976" cy="4267200"/>
          </a:xfrm>
        </p:spPr>
        <p:txBody>
          <a:bodyPr/>
          <a:lstStyle/>
          <a:p>
            <a:pPr eaLnBrk="1" hangingPunct="1">
              <a:lnSpc>
                <a:spcPct val="90000"/>
              </a:lnSpc>
              <a:defRPr/>
            </a:pPr>
            <a:r>
              <a:rPr lang="fr-FR" sz="3600" b="1" dirty="0" smtClean="0">
                <a:latin typeface="22" charset="0"/>
              </a:rPr>
              <a:t>La </a:t>
            </a:r>
            <a:r>
              <a:rPr lang="fr-FR" sz="3600" b="1" dirty="0">
                <a:latin typeface="22" charset="0"/>
              </a:rPr>
              <a:t>constriction</a:t>
            </a:r>
            <a:r>
              <a:rPr lang="fr-FR" sz="3600" b="1" dirty="0" smtClean="0">
                <a:latin typeface="22" charset="0"/>
              </a:rPr>
              <a:t>: ECG</a:t>
            </a:r>
          </a:p>
          <a:p>
            <a:pPr lvl="1" eaLnBrk="1" hangingPunct="1">
              <a:lnSpc>
                <a:spcPct val="140000"/>
              </a:lnSpc>
              <a:buFont typeface="Wingdings" charset="0"/>
              <a:buNone/>
              <a:defRPr/>
            </a:pPr>
            <a:endParaRPr lang="fr-FR" sz="2200" b="1" dirty="0" smtClean="0">
              <a:latin typeface="22" charset="0"/>
            </a:endParaRPr>
          </a:p>
          <a:p>
            <a:pPr lvl="1" eaLnBrk="1" hangingPunct="1">
              <a:lnSpc>
                <a:spcPct val="140000"/>
              </a:lnSpc>
              <a:defRPr/>
            </a:pPr>
            <a:r>
              <a:rPr lang="fr-FR" sz="2400" b="1" dirty="0" smtClean="0">
                <a:latin typeface="22" charset="0"/>
              </a:rPr>
              <a:t>tachycardie sinusale ou autres troubles du rythme, </a:t>
            </a:r>
          </a:p>
          <a:p>
            <a:pPr lvl="1" eaLnBrk="1" hangingPunct="1">
              <a:lnSpc>
                <a:spcPct val="140000"/>
              </a:lnSpc>
              <a:defRPr/>
            </a:pPr>
            <a:r>
              <a:rPr lang="fr-FR" sz="2400" b="1" dirty="0" smtClean="0">
                <a:latin typeface="22" charset="0"/>
              </a:rPr>
              <a:t>bas voltages de QRS, </a:t>
            </a:r>
          </a:p>
          <a:p>
            <a:pPr lvl="1" eaLnBrk="1" hangingPunct="1">
              <a:lnSpc>
                <a:spcPct val="140000"/>
              </a:lnSpc>
              <a:defRPr/>
            </a:pPr>
            <a:r>
              <a:rPr lang="fr-FR" sz="2400" b="1" dirty="0" err="1" smtClean="0">
                <a:latin typeface="22" charset="0"/>
              </a:rPr>
              <a:t>T</a:t>
            </a:r>
            <a:r>
              <a:rPr lang="fr-FR" sz="2400" b="1" dirty="0" smtClean="0">
                <a:latin typeface="22" charset="0"/>
              </a:rPr>
              <a:t> aplaties ou inversées, </a:t>
            </a:r>
          </a:p>
          <a:p>
            <a:pPr lvl="1" eaLnBrk="1" hangingPunct="1">
              <a:lnSpc>
                <a:spcPct val="140000"/>
              </a:lnSpc>
              <a:defRPr/>
            </a:pPr>
            <a:r>
              <a:rPr lang="fr-FR" sz="2400" b="1" dirty="0" err="1" smtClean="0">
                <a:latin typeface="22" charset="0"/>
              </a:rPr>
              <a:t>bifidité</a:t>
            </a:r>
            <a:r>
              <a:rPr lang="fr-FR" sz="2400" b="1" dirty="0" smtClean="0">
                <a:latin typeface="22" charset="0"/>
              </a:rPr>
              <a:t> de l</a:t>
            </a:r>
            <a:r>
              <a:rPr lang="ja-JP" altLang="fr-FR" sz="2400" b="1" dirty="0" smtClean="0">
                <a:latin typeface="Arial"/>
              </a:rPr>
              <a:t>’</a:t>
            </a:r>
            <a:r>
              <a:rPr lang="fr-FR" sz="2400" b="1" dirty="0" smtClean="0">
                <a:latin typeface="22" charset="0"/>
              </a:rPr>
              <a:t>onde P.</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 </a:t>
            </a:r>
            <a:endParaRPr lang="fr-FR" dirty="0"/>
          </a:p>
        </p:txBody>
      </p:sp>
      <p:sp>
        <p:nvSpPr>
          <p:cNvPr id="3" name="Espace réservé du contenu 2"/>
          <p:cNvSpPr>
            <a:spLocks noGrp="1"/>
          </p:cNvSpPr>
          <p:nvPr>
            <p:ph idx="1"/>
          </p:nvPr>
        </p:nvSpPr>
        <p:spPr>
          <a:xfrm>
            <a:off x="611188" y="2492375"/>
            <a:ext cx="8001000" cy="1604963"/>
          </a:xfrm>
          <a:solidFill>
            <a:schemeClr val="accent1">
              <a:lumMod val="20000"/>
              <a:lumOff val="80000"/>
            </a:schemeClr>
          </a:solidFill>
        </p:spPr>
        <p:txBody>
          <a:bodyPr/>
          <a:lstStyle/>
          <a:p>
            <a:pPr marL="0" indent="0" algn="ctr">
              <a:buFont typeface="Wingdings" charset="0"/>
              <a:buNone/>
              <a:defRPr/>
            </a:pPr>
            <a:r>
              <a:rPr lang="fr-FR" sz="7200" b="1" dirty="0" smtClean="0"/>
              <a:t>Diagnostic </a:t>
            </a:r>
            <a:endParaRPr lang="fr-FR" sz="7200"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1989138"/>
            <a:ext cx="8756650" cy="2519362"/>
          </a:xfrm>
        </p:spPr>
        <p:txBody>
          <a:bodyPr/>
          <a:lstStyle/>
          <a:p>
            <a:pPr marL="0" indent="0">
              <a:lnSpc>
                <a:spcPct val="130000"/>
              </a:lnSpc>
              <a:buFont typeface="Wingdings" charset="0"/>
              <a:buNone/>
              <a:defRPr/>
            </a:pPr>
            <a:r>
              <a:rPr lang="fr-FR" sz="2800" dirty="0"/>
              <a:t>U</a:t>
            </a:r>
            <a:r>
              <a:rPr lang="fr-FR" sz="2800" dirty="0" smtClean="0"/>
              <a:t>ne approche intégrée comprenant </a:t>
            </a:r>
          </a:p>
          <a:p>
            <a:pPr>
              <a:lnSpc>
                <a:spcPct val="130000"/>
              </a:lnSpc>
              <a:defRPr/>
            </a:pPr>
            <a:r>
              <a:rPr lang="fr-FR" sz="2800" dirty="0" smtClean="0"/>
              <a:t>un examen clinique,</a:t>
            </a:r>
          </a:p>
          <a:p>
            <a:pPr>
              <a:lnSpc>
                <a:spcPct val="130000"/>
              </a:lnSpc>
              <a:defRPr/>
            </a:pPr>
            <a:r>
              <a:rPr lang="fr-FR" sz="2800" dirty="0" smtClean="0"/>
              <a:t>des tests spécifiques du liquide péricardique pour le diagnostic de la tuberculose</a:t>
            </a:r>
            <a:endParaRPr lang="en-US" sz="2800" dirty="0"/>
          </a:p>
        </p:txBody>
      </p:sp>
      <p:sp>
        <p:nvSpPr>
          <p:cNvPr id="91138" name="Rectangle 4"/>
          <p:cNvSpPr>
            <a:spLocks noChangeArrowheads="1"/>
          </p:cNvSpPr>
          <p:nvPr/>
        </p:nvSpPr>
        <p:spPr bwMode="auto">
          <a:xfrm>
            <a:off x="250825" y="6092825"/>
            <a:ext cx="848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rPr>
              <a:t>ESC 2015 péricardite</a:t>
            </a:r>
            <a:endParaRPr lang="en-US" sz="3200"/>
          </a:p>
        </p:txBody>
      </p:sp>
      <p:sp>
        <p:nvSpPr>
          <p:cNvPr id="4" name="Title 1"/>
          <p:cNvSpPr>
            <a:spLocks noGrp="1"/>
          </p:cNvSpPr>
          <p:nvPr>
            <p:ph type="title"/>
          </p:nvPr>
        </p:nvSpPr>
        <p:spPr>
          <a:xfrm>
            <a:off x="0" y="836613"/>
            <a:ext cx="7886700" cy="631825"/>
          </a:xfrm>
        </p:spPr>
        <p:txBody>
          <a:bodyPr>
            <a:noAutofit/>
          </a:bodyPr>
          <a:lstStyle/>
          <a:p>
            <a:pPr>
              <a:defRPr/>
            </a:pPr>
            <a:r>
              <a:rPr lang="fr-FR" sz="4400" b="1" dirty="0" smtClean="0"/>
              <a:t>Quelle approche?</a:t>
            </a:r>
            <a:endParaRPr lang="en-US" sz="4400" b="1" dirty="0"/>
          </a:p>
        </p:txBody>
      </p:sp>
      <p:pic>
        <p:nvPicPr>
          <p:cNvPr id="911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4860925"/>
            <a:ext cx="16573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tur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0488" y="0"/>
            <a:ext cx="9444038" cy="7059613"/>
          </a:xfrm>
          <a:extLst>
            <a:ext uri="{909E8E84-426E-40dd-AFC4-6F175D3DCCD1}">
              <a14:hiddenFill xmlns:a14="http://schemas.microsoft.com/office/drawing/2010/main">
                <a:solidFill>
                  <a:srgbClr val="FFFFFF"/>
                </a:solidFill>
              </a14:hiddenFill>
            </a:ext>
          </a:extLst>
        </p:spPr>
      </p:pic>
      <p:pic>
        <p:nvPicPr>
          <p:cNvPr id="921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0" y="6208713"/>
            <a:ext cx="6731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Etiologies des péricardites aiguës n=80</a:t>
            </a:r>
            <a:endParaRPr lang="fr-FR" b="1" dirty="0"/>
          </a:p>
        </p:txBody>
      </p:sp>
      <p:pic>
        <p:nvPicPr>
          <p:cNvPr id="4" name="Espace réservé du contenu 3" descr="Capture d’écran 2021-10-16 à 19.23.1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418" t="31883" r="11380" b="20590"/>
          <a:stretch/>
        </p:blipFill>
        <p:spPr>
          <a:xfrm>
            <a:off x="971550" y="1695450"/>
            <a:ext cx="6840538" cy="4397375"/>
          </a:xfrm>
        </p:spPr>
      </p:pic>
      <p:sp>
        <p:nvSpPr>
          <p:cNvPr id="5" name="Rectangle à coins arrondis 4"/>
          <p:cNvSpPr/>
          <p:nvPr/>
        </p:nvSpPr>
        <p:spPr>
          <a:xfrm>
            <a:off x="4284663" y="6308725"/>
            <a:ext cx="4175125" cy="43338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baseline="30000" dirty="0" err="1">
                <a:solidFill>
                  <a:schemeClr val="tx1"/>
                </a:solidFill>
              </a:rPr>
              <a:t>Kinga</a:t>
            </a:r>
            <a:r>
              <a:rPr lang="fr-FR" b="1" baseline="30000" dirty="0">
                <a:solidFill>
                  <a:schemeClr val="tx1"/>
                </a:solidFill>
              </a:rPr>
              <a:t> A. </a:t>
            </a:r>
            <a:r>
              <a:rPr lang="fr-FR" b="1" baseline="30000" dirty="0" err="1">
                <a:solidFill>
                  <a:schemeClr val="tx1"/>
                </a:solidFill>
              </a:rPr>
              <a:t>Health</a:t>
            </a:r>
            <a:r>
              <a:rPr lang="fr-FR" b="1" baseline="30000" dirty="0">
                <a:solidFill>
                  <a:schemeClr val="tx1"/>
                </a:solidFill>
              </a:rPr>
              <a:t> </a:t>
            </a:r>
            <a:r>
              <a:rPr lang="fr-FR" b="1" baseline="30000" dirty="0" err="1">
                <a:solidFill>
                  <a:schemeClr val="tx1"/>
                </a:solidFill>
              </a:rPr>
              <a:t>Sci</a:t>
            </a:r>
            <a:r>
              <a:rPr lang="fr-FR" b="1" baseline="30000" dirty="0">
                <a:solidFill>
                  <a:schemeClr val="tx1"/>
                </a:solidFill>
              </a:rPr>
              <a:t>. Dis: Vol 21 (1) 2020</a:t>
            </a:r>
            <a:endParaRPr lang="fr-FR" b="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275"/>
            <a:ext cx="7886700" cy="631825"/>
          </a:xfrm>
        </p:spPr>
        <p:txBody>
          <a:bodyPr>
            <a:noAutofit/>
          </a:bodyPr>
          <a:lstStyle/>
          <a:p>
            <a:pPr>
              <a:defRPr/>
            </a:pPr>
            <a:r>
              <a:rPr lang="fr-FR" sz="4000" b="1" dirty="0" err="1" smtClean="0"/>
              <a:t>Paraclinique</a:t>
            </a:r>
            <a:endParaRPr lang="en-US" sz="4000" b="1" dirty="0"/>
          </a:p>
        </p:txBody>
      </p:sp>
      <p:sp>
        <p:nvSpPr>
          <p:cNvPr id="3" name="Content Placeholder 2"/>
          <p:cNvSpPr>
            <a:spLocks noGrp="1"/>
          </p:cNvSpPr>
          <p:nvPr>
            <p:ph idx="1"/>
          </p:nvPr>
        </p:nvSpPr>
        <p:spPr>
          <a:xfrm>
            <a:off x="250825" y="1700213"/>
            <a:ext cx="8642350" cy="4764087"/>
          </a:xfrm>
        </p:spPr>
        <p:txBody>
          <a:bodyPr>
            <a:normAutofit/>
          </a:bodyPr>
          <a:lstStyle/>
          <a:p>
            <a:pPr marL="0" indent="0">
              <a:lnSpc>
                <a:spcPct val="140000"/>
              </a:lnSpc>
              <a:buFont typeface="Wingdings" charset="0"/>
              <a:buNone/>
            </a:pPr>
            <a:r>
              <a:rPr lang="fr-FR" sz="2800" dirty="0" smtClean="0">
                <a:latin typeface="Verdana" charset="0"/>
                <a:ea typeface="ＭＳ Ｐゴシック" charset="0"/>
              </a:rPr>
              <a:t>Une </a:t>
            </a:r>
            <a:r>
              <a:rPr lang="fr-FR" sz="2800" b="1" dirty="0">
                <a:latin typeface="Verdana" charset="0"/>
                <a:ea typeface="ＭＳ Ｐゴシック" charset="0"/>
              </a:rPr>
              <a:t>radiographie thoracique </a:t>
            </a:r>
            <a:r>
              <a:rPr lang="fr-FR" sz="2800" dirty="0">
                <a:latin typeface="Verdana" charset="0"/>
                <a:ea typeface="ＭＳ Ｐゴシック" charset="0"/>
              </a:rPr>
              <a:t>est recommandée chez tous les patients ayant une suspicion d’épanchement péricardique ou une atteinte pleuro-pulmonaire (I, C).</a:t>
            </a:r>
          </a:p>
          <a:p>
            <a:pPr marL="0" indent="0">
              <a:buFont typeface="Wingdings" charset="0"/>
              <a:buNone/>
            </a:pPr>
            <a:endParaRPr lang="en-US" dirty="0">
              <a:latin typeface="Verdana" charset="0"/>
              <a:ea typeface="ＭＳ Ｐゴシック" charset="0"/>
            </a:endParaRPr>
          </a:p>
          <a:p>
            <a:pPr marL="0" indent="0">
              <a:buFont typeface="Wingdings" charset="0"/>
              <a:buNone/>
            </a:pPr>
            <a:r>
              <a:rPr lang="en-US" dirty="0">
                <a:latin typeface="Verdana" charset="0"/>
                <a:ea typeface="ＭＳ Ｐゴシック" charset="0"/>
              </a:rPr>
              <a:t>ESC GUIDELINES 2015</a:t>
            </a:r>
            <a:endParaRPr lang="fr-FR" dirty="0">
              <a:latin typeface="Verdana" charset="0"/>
              <a:ea typeface="ＭＳ Ｐゴシック" charset="0"/>
            </a:endParaRPr>
          </a:p>
        </p:txBody>
      </p:sp>
      <p:pic>
        <p:nvPicPr>
          <p:cNvPr id="798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2" y="5324475"/>
            <a:ext cx="1519683" cy="144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476250"/>
            <a:ext cx="7886700" cy="631825"/>
          </a:xfrm>
        </p:spPr>
        <p:txBody>
          <a:bodyPr>
            <a:noAutofit/>
          </a:bodyPr>
          <a:lstStyle/>
          <a:p>
            <a:pPr>
              <a:defRPr/>
            </a:pPr>
            <a:r>
              <a:rPr lang="fr-FR" sz="4400" b="1" dirty="0" err="1" smtClean="0"/>
              <a:t>Paraclinique</a:t>
            </a:r>
            <a:endParaRPr lang="en-US" sz="4400" b="1" dirty="0"/>
          </a:p>
        </p:txBody>
      </p:sp>
      <p:sp>
        <p:nvSpPr>
          <p:cNvPr id="3" name="Content Placeholder 2"/>
          <p:cNvSpPr>
            <a:spLocks noGrp="1"/>
          </p:cNvSpPr>
          <p:nvPr>
            <p:ph idx="1"/>
          </p:nvPr>
        </p:nvSpPr>
        <p:spPr>
          <a:xfrm>
            <a:off x="141288" y="1200150"/>
            <a:ext cx="8988425" cy="5627688"/>
          </a:xfrm>
        </p:spPr>
        <p:txBody>
          <a:bodyPr>
            <a:normAutofit/>
          </a:bodyPr>
          <a:lstStyle/>
          <a:p>
            <a:pPr marL="0" indent="0">
              <a:buFont typeface="Wingdings" charset="0"/>
              <a:buNone/>
            </a:pPr>
            <a:endParaRPr lang="fr-FR" b="1" u="sng" dirty="0">
              <a:latin typeface="Verdana" charset="0"/>
              <a:ea typeface="ＭＳ Ｐゴシック" charset="0"/>
            </a:endParaRPr>
          </a:p>
          <a:p>
            <a:pPr marL="0" indent="0">
              <a:lnSpc>
                <a:spcPct val="130000"/>
              </a:lnSpc>
              <a:buFont typeface="Wingdings" charset="0"/>
              <a:buNone/>
            </a:pPr>
            <a:r>
              <a:rPr lang="fr-FR" sz="2800" dirty="0" smtClean="0">
                <a:latin typeface="Verdana" charset="0"/>
                <a:ea typeface="ＭＳ Ｐゴシック" charset="0"/>
              </a:rPr>
              <a:t>Une </a:t>
            </a:r>
            <a:r>
              <a:rPr lang="fr-FR" sz="2800" b="1" dirty="0">
                <a:latin typeface="Verdana" charset="0"/>
                <a:ea typeface="ＭＳ Ｐゴシック" charset="0"/>
              </a:rPr>
              <a:t>échocardiographie </a:t>
            </a:r>
            <a:r>
              <a:rPr lang="fr-FR" sz="2800" b="1" dirty="0" err="1">
                <a:latin typeface="Verdana" charset="0"/>
                <a:ea typeface="ＭＳ Ｐゴシック" charset="0"/>
              </a:rPr>
              <a:t>transthoracique</a:t>
            </a:r>
            <a:r>
              <a:rPr lang="fr-FR" sz="2800" b="1" dirty="0">
                <a:latin typeface="Verdana" charset="0"/>
                <a:ea typeface="ＭＳ Ｐゴシック" charset="0"/>
              </a:rPr>
              <a:t> </a:t>
            </a:r>
            <a:r>
              <a:rPr lang="fr-FR" sz="2800" dirty="0">
                <a:latin typeface="Verdana" charset="0"/>
                <a:ea typeface="ＭＳ Ｐゴシック" charset="0"/>
              </a:rPr>
              <a:t>est recommandée chez tous les patients ayant une suspicion d’épanchement péricardique (I, C).</a:t>
            </a:r>
          </a:p>
          <a:p>
            <a:pPr marL="0" indent="0">
              <a:buFont typeface="Wingdings" charset="0"/>
              <a:buNone/>
            </a:pPr>
            <a:r>
              <a:rPr lang="en-US" dirty="0">
                <a:latin typeface="Verdana" charset="0"/>
                <a:ea typeface="ＭＳ Ｐゴシック" charset="0"/>
              </a:rPr>
              <a:t>        </a:t>
            </a:r>
          </a:p>
          <a:p>
            <a:pPr marL="0" indent="0">
              <a:buFont typeface="Wingdings" charset="0"/>
              <a:buNone/>
            </a:pPr>
            <a:r>
              <a:rPr lang="en-US" dirty="0">
                <a:latin typeface="Verdana" charset="0"/>
                <a:ea typeface="ＭＳ Ｐゴシック" charset="0"/>
              </a:rPr>
              <a:t>ESC GUIDELINES 2015</a:t>
            </a:r>
            <a:endParaRPr lang="fr-FR" dirty="0">
              <a:latin typeface="Verdana" charset="0"/>
              <a:ea typeface="ＭＳ Ｐゴシック" charset="0"/>
            </a:endParaRPr>
          </a:p>
        </p:txBody>
      </p:sp>
      <p:pic>
        <p:nvPicPr>
          <p:cNvPr id="819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2" y="5324475"/>
            <a:ext cx="160869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4515" name="Rectangle 3"/>
          <p:cNvSpPr>
            <a:spLocks noGrp="1" noChangeArrowheads="1"/>
          </p:cNvSpPr>
          <p:nvPr>
            <p:ph type="body" idx="1"/>
          </p:nvPr>
        </p:nvSpPr>
        <p:spPr>
          <a:xfrm>
            <a:off x="566738" y="1752600"/>
            <a:ext cx="8326437" cy="4267200"/>
          </a:xfrm>
        </p:spPr>
        <p:txBody>
          <a:bodyPr/>
          <a:lstStyle/>
          <a:p>
            <a:pPr marL="0" indent="0" eaLnBrk="1" hangingPunct="1">
              <a:lnSpc>
                <a:spcPct val="90000"/>
              </a:lnSpc>
              <a:buFont typeface="Wingdings" charset="0"/>
              <a:buNone/>
              <a:defRPr/>
            </a:pPr>
            <a:r>
              <a:rPr lang="fr-FR" sz="2800" b="1" dirty="0" smtClean="0"/>
              <a:t>La tamponnade </a:t>
            </a:r>
          </a:p>
          <a:p>
            <a:pPr marL="966788" lvl="1" indent="-495300" eaLnBrk="1" hangingPunct="1">
              <a:lnSpc>
                <a:spcPct val="140000"/>
              </a:lnSpc>
              <a:defRPr/>
            </a:pPr>
            <a:r>
              <a:rPr lang="fr-FR" sz="2400" dirty="0" smtClean="0"/>
              <a:t>Complication brutale, redoutable </a:t>
            </a:r>
            <a:r>
              <a:rPr lang="fr-FR" sz="2400" b="1" dirty="0" smtClean="0">
                <a:solidFill>
                  <a:schemeClr val="accent2"/>
                </a:solidFill>
              </a:rPr>
              <a:t>nécessitant une ponction urgente.</a:t>
            </a:r>
          </a:p>
          <a:p>
            <a:pPr marL="966788" lvl="1" indent="-495300" eaLnBrk="1" hangingPunct="1">
              <a:lnSpc>
                <a:spcPct val="140000"/>
              </a:lnSpc>
              <a:defRPr/>
            </a:pPr>
            <a:r>
              <a:rPr lang="fr-FR" sz="2400" b="1" dirty="0"/>
              <a:t>E</a:t>
            </a:r>
            <a:r>
              <a:rPr lang="fr-FR" sz="2400" b="1" dirty="0" smtClean="0"/>
              <a:t>panchements </a:t>
            </a:r>
            <a:r>
              <a:rPr lang="fr-FR" sz="2400" b="1" dirty="0"/>
              <a:t>importants </a:t>
            </a:r>
            <a:r>
              <a:rPr lang="fr-FR" sz="2400" b="1" dirty="0">
                <a:solidFill>
                  <a:schemeClr val="accent2"/>
                </a:solidFill>
              </a:rPr>
              <a:t>ou surtout d</a:t>
            </a:r>
            <a:r>
              <a:rPr lang="ja-JP" altLang="fr-FR" sz="2400" b="1" dirty="0">
                <a:solidFill>
                  <a:schemeClr val="accent2"/>
                </a:solidFill>
                <a:latin typeface="Arial"/>
              </a:rPr>
              <a:t>’</a:t>
            </a:r>
            <a:r>
              <a:rPr lang="fr-FR" sz="2400" b="1" dirty="0">
                <a:solidFill>
                  <a:schemeClr val="accent2"/>
                </a:solidFill>
              </a:rPr>
              <a:t>installation rapide. </a:t>
            </a:r>
            <a:endParaRPr lang="fr-FR" sz="2400" b="1" dirty="0" smtClean="0"/>
          </a:p>
          <a:p>
            <a:pPr marL="966788" lvl="1" indent="-495300" eaLnBrk="1" hangingPunct="1">
              <a:lnSpc>
                <a:spcPct val="140000"/>
              </a:lnSpc>
              <a:defRPr/>
            </a:pPr>
            <a:r>
              <a:rPr lang="fr-FR" sz="2400" dirty="0" smtClean="0"/>
              <a:t>Tableau </a:t>
            </a:r>
            <a:r>
              <a:rPr lang="fr-FR" sz="2400" b="1" dirty="0" smtClean="0"/>
              <a:t>d</a:t>
            </a:r>
            <a:r>
              <a:rPr lang="ja-JP" altLang="fr-FR" sz="2400" b="1" dirty="0" smtClean="0">
                <a:latin typeface="Arial"/>
              </a:rPr>
              <a:t>’</a:t>
            </a:r>
            <a:r>
              <a:rPr lang="fr-FR" sz="2400" b="1" dirty="0" err="1" smtClean="0"/>
              <a:t>adiastolie</a:t>
            </a:r>
            <a:r>
              <a:rPr lang="fr-FR" sz="2400" dirty="0" smtClean="0"/>
              <a:t> aiguë</a:t>
            </a:r>
            <a:endParaRPr lang="fr-FR" sz="2400" dirty="0"/>
          </a:p>
          <a:p>
            <a:pPr marL="966788" lvl="1" indent="-495300" eaLnBrk="1" hangingPunct="1">
              <a:lnSpc>
                <a:spcPct val="140000"/>
              </a:lnSpc>
              <a:defRPr/>
            </a:pPr>
            <a:r>
              <a:rPr lang="fr-FR" sz="2400" dirty="0"/>
              <a:t>Triade de </a:t>
            </a:r>
            <a:r>
              <a:rPr lang="fr-FR" sz="2400" dirty="0" smtClean="0"/>
              <a:t>Beck</a:t>
            </a:r>
            <a:endParaRPr lang="fr-FR" sz="24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7587" name="Rectangle 3"/>
          <p:cNvSpPr>
            <a:spLocks noGrp="1" noChangeArrowheads="1"/>
          </p:cNvSpPr>
          <p:nvPr>
            <p:ph type="body" idx="1"/>
          </p:nvPr>
        </p:nvSpPr>
        <p:spPr>
          <a:xfrm>
            <a:off x="684213" y="1773238"/>
            <a:ext cx="8001000" cy="3835400"/>
          </a:xfrm>
        </p:spPr>
        <p:txBody>
          <a:bodyPr/>
          <a:lstStyle/>
          <a:p>
            <a:pPr marL="571500" indent="-571500" eaLnBrk="1" hangingPunct="1">
              <a:lnSpc>
                <a:spcPct val="90000"/>
              </a:lnSpc>
              <a:buFont typeface="Wingdings" charset="0"/>
              <a:buNone/>
              <a:defRPr/>
            </a:pPr>
            <a:r>
              <a:rPr lang="fr-FR" sz="2800" b="1" dirty="0" smtClean="0"/>
              <a:t>La tamponnade: radiographie</a:t>
            </a:r>
          </a:p>
        </p:txBody>
      </p:sp>
      <p:pic>
        <p:nvPicPr>
          <p:cNvPr id="307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2349500"/>
            <a:ext cx="56626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ECG: alternance électrique</a:t>
            </a:r>
            <a:endParaRPr lang="fr-FR" b="1" dirty="0"/>
          </a:p>
        </p:txBody>
      </p:sp>
      <p:pic>
        <p:nvPicPr>
          <p:cNvPr id="4" name="Espace réservé du contenu 3" descr="Capture d’écran 2021-10-16 à 13.29.4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592" t="31286" r="16809" b="17153"/>
          <a:stretch/>
        </p:blipFill>
        <p:spPr>
          <a:xfrm>
            <a:off x="0" y="2133600"/>
            <a:ext cx="9045575" cy="3959225"/>
          </a:xfr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ECG: alternance électrique</a:t>
            </a:r>
            <a:endParaRPr lang="fr-FR" b="1" dirty="0"/>
          </a:p>
        </p:txBody>
      </p:sp>
      <p:pic>
        <p:nvPicPr>
          <p:cNvPr id="4" name="Espace réservé du contenu 3" descr="Capture d’écran 2021-10-16 à 13.29.4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5083" t="44762" r="39257" b="44096"/>
          <a:stretch/>
        </p:blipFill>
        <p:spPr>
          <a:xfrm>
            <a:off x="4361921" y="3168438"/>
            <a:ext cx="1924775" cy="855509"/>
          </a:xfrm>
        </p:spPr>
      </p:pic>
    </p:spTree>
    <p:extLst>
      <p:ext uri="{BB962C8B-B14F-4D97-AF65-F5344CB8AC3E}">
        <p14:creationId xmlns:p14="http://schemas.microsoft.com/office/powerpoint/2010/main" val="35725181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9635" name="Rectangle 3"/>
          <p:cNvSpPr>
            <a:spLocks noGrp="1" noChangeArrowheads="1"/>
          </p:cNvSpPr>
          <p:nvPr>
            <p:ph type="body" idx="1"/>
          </p:nvPr>
        </p:nvSpPr>
        <p:spPr>
          <a:xfrm>
            <a:off x="250825" y="1752600"/>
            <a:ext cx="8642350" cy="4267200"/>
          </a:xfrm>
        </p:spPr>
        <p:txBody>
          <a:bodyPr/>
          <a:lstStyle/>
          <a:p>
            <a:pPr marL="0" indent="0" eaLnBrk="1" hangingPunct="1">
              <a:lnSpc>
                <a:spcPct val="150000"/>
              </a:lnSpc>
              <a:buFont typeface="Wingdings" charset="0"/>
              <a:buNone/>
              <a:defRPr/>
            </a:pPr>
            <a:r>
              <a:rPr lang="fr-FR" sz="2400" b="1" dirty="0" smtClean="0"/>
              <a:t>La constriction: clinique</a:t>
            </a:r>
          </a:p>
          <a:p>
            <a:pPr marL="471488" lvl="1" indent="0" eaLnBrk="1" hangingPunct="1">
              <a:lnSpc>
                <a:spcPct val="150000"/>
              </a:lnSpc>
              <a:buNone/>
              <a:defRPr/>
            </a:pPr>
            <a:r>
              <a:rPr lang="fr-FR" sz="2400" b="1" dirty="0"/>
              <a:t>D</a:t>
            </a:r>
            <a:r>
              <a:rPr lang="fr-FR" sz="2400" b="1" dirty="0" smtClean="0"/>
              <a:t>yspnée</a:t>
            </a:r>
            <a:r>
              <a:rPr lang="fr-FR" sz="2400" b="1" dirty="0"/>
              <a:t>, hépatalgie</a:t>
            </a:r>
          </a:p>
          <a:p>
            <a:pPr marL="471488" lvl="1" indent="0" eaLnBrk="1" hangingPunct="1">
              <a:lnSpc>
                <a:spcPct val="150000"/>
              </a:lnSpc>
              <a:buNone/>
              <a:defRPr/>
            </a:pPr>
            <a:r>
              <a:rPr lang="fr-FR" sz="2400" b="1" dirty="0" smtClean="0"/>
              <a:t>Altération </a:t>
            </a:r>
            <a:r>
              <a:rPr lang="fr-FR" sz="2400" b="1" dirty="0"/>
              <a:t>de l</a:t>
            </a:r>
            <a:r>
              <a:rPr lang="ja-JP" altLang="fr-FR" sz="2400" b="1" dirty="0">
                <a:latin typeface="Arial"/>
              </a:rPr>
              <a:t>’</a:t>
            </a:r>
            <a:r>
              <a:rPr lang="fr-FR" sz="2400" b="1" dirty="0"/>
              <a:t>état </a:t>
            </a:r>
            <a:r>
              <a:rPr lang="fr-FR" sz="2400" b="1" dirty="0" smtClean="0"/>
              <a:t>général</a:t>
            </a:r>
          </a:p>
          <a:p>
            <a:pPr marL="0" indent="0" eaLnBrk="1" hangingPunct="1">
              <a:lnSpc>
                <a:spcPct val="150000"/>
              </a:lnSpc>
              <a:buNone/>
              <a:defRPr/>
            </a:pPr>
            <a:r>
              <a:rPr lang="fr-FR" sz="2400" b="1" dirty="0" smtClean="0"/>
              <a:t>     Vibrance péricardique: bruit </a:t>
            </a:r>
            <a:r>
              <a:rPr lang="fr-FR" sz="2400" b="1" dirty="0" err="1" smtClean="0"/>
              <a:t>protodiastolique</a:t>
            </a:r>
            <a:endParaRPr lang="fr-FR" sz="2400" b="1" dirty="0"/>
          </a:p>
          <a:p>
            <a:pPr marL="0" indent="0" eaLnBrk="1" hangingPunct="1">
              <a:lnSpc>
                <a:spcPct val="150000"/>
              </a:lnSpc>
              <a:buNone/>
              <a:defRPr/>
            </a:pPr>
            <a:r>
              <a:rPr lang="fr-FR" sz="2400" b="1" dirty="0" smtClean="0">
                <a:solidFill>
                  <a:schemeClr val="hlink"/>
                </a:solidFill>
              </a:rPr>
              <a:t>     Syndrome pseudo cirrhotique de PICK</a:t>
            </a:r>
            <a:endParaRPr lang="fr-FR" sz="2400" b="1" dirty="0" smtClean="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itle 1"/>
          <p:cNvSpPr>
            <a:spLocks noGrp="1"/>
          </p:cNvSpPr>
          <p:nvPr>
            <p:ph type="title"/>
          </p:nvPr>
        </p:nvSpPr>
        <p:spPr>
          <a:xfrm>
            <a:off x="0" y="764704"/>
            <a:ext cx="7886700" cy="644577"/>
          </a:xfrm>
        </p:spPr>
        <p:txBody>
          <a:bodyPr>
            <a:noAutofit/>
          </a:bodyPr>
          <a:lstStyle/>
          <a:p>
            <a:r>
              <a:rPr lang="fr-FR" sz="4000" b="1" dirty="0" smtClean="0"/>
              <a:t>Cas Clinique</a:t>
            </a:r>
            <a:endParaRPr lang="en-US" sz="4000" b="1" dirty="0"/>
          </a:p>
        </p:txBody>
      </p:sp>
      <p:sp>
        <p:nvSpPr>
          <p:cNvPr id="1048612" name="Content Placeholder 2"/>
          <p:cNvSpPr>
            <a:spLocks noGrp="1"/>
          </p:cNvSpPr>
          <p:nvPr>
            <p:ph idx="1"/>
          </p:nvPr>
        </p:nvSpPr>
        <p:spPr>
          <a:xfrm>
            <a:off x="107504" y="1772816"/>
            <a:ext cx="8814217" cy="4536504"/>
          </a:xfrm>
        </p:spPr>
        <p:txBody>
          <a:bodyPr>
            <a:normAutofit fontScale="88929" lnSpcReduction="10000"/>
          </a:bodyPr>
          <a:lstStyle/>
          <a:p>
            <a:pPr marL="0" indent="0">
              <a:buNone/>
            </a:pPr>
            <a:r>
              <a:rPr lang="fr-FR" sz="2500" dirty="0" smtClean="0"/>
              <a:t>Patient de 21 ans, consulte pour Dyspnée stade II de la NYHA, associée à une fièvre vespérale, des sueurs profuses, le tout évoluant depuis quelques semaines.</a:t>
            </a:r>
          </a:p>
          <a:p>
            <a:pPr marL="0" indent="0">
              <a:buNone/>
            </a:pPr>
            <a:r>
              <a:rPr lang="fr-FR" sz="2500" dirty="0" smtClean="0"/>
              <a:t>Examen:</a:t>
            </a:r>
          </a:p>
          <a:p>
            <a:pPr marL="0" indent="0">
              <a:buNone/>
            </a:pPr>
            <a:r>
              <a:rPr lang="fr-FR" sz="2500" dirty="0" smtClean="0"/>
              <a:t>AEG avec amaigrissement, asthénie et anorexie</a:t>
            </a:r>
          </a:p>
          <a:p>
            <a:pPr marL="0" indent="0">
              <a:buNone/>
            </a:pPr>
            <a:r>
              <a:rPr lang="fr-FR" sz="2500" dirty="0" smtClean="0"/>
              <a:t>Constantes: TA= 125/88 </a:t>
            </a:r>
            <a:r>
              <a:rPr lang="fr-FR" sz="2500" dirty="0" err="1" smtClean="0"/>
              <a:t>mmHg</a:t>
            </a:r>
            <a:r>
              <a:rPr lang="fr-FR" sz="2500" dirty="0" smtClean="0"/>
              <a:t>; FC=98bpm; T=38,3°C; FR=18 </a:t>
            </a:r>
            <a:r>
              <a:rPr lang="fr-FR" sz="2500" dirty="0" err="1" smtClean="0"/>
              <a:t>cpm</a:t>
            </a:r>
            <a:r>
              <a:rPr lang="fr-FR" sz="2500" dirty="0" smtClean="0"/>
              <a:t>; SPO2=98%AA</a:t>
            </a:r>
          </a:p>
          <a:p>
            <a:pPr marL="0" indent="0">
              <a:buNone/>
            </a:pPr>
            <a:r>
              <a:rPr lang="fr-FR" sz="2500" dirty="0"/>
              <a:t>C</a:t>
            </a:r>
            <a:r>
              <a:rPr lang="fr-FR" sz="2500" dirty="0" smtClean="0"/>
              <a:t>onjonctives peu colorées</a:t>
            </a:r>
          </a:p>
          <a:p>
            <a:pPr marL="0" indent="0">
              <a:buNone/>
            </a:pPr>
            <a:r>
              <a:rPr lang="fr-FR" sz="2500" dirty="0" smtClean="0"/>
              <a:t>Les BDC étaient assourdis, réguliers sans BSA</a:t>
            </a:r>
          </a:p>
          <a:p>
            <a:pPr marL="0" indent="0">
              <a:buNone/>
            </a:pPr>
            <a:r>
              <a:rPr lang="fr-FR" sz="2500" dirty="0" smtClean="0"/>
              <a:t>Diminution du MV à droite</a:t>
            </a:r>
          </a:p>
          <a:p>
            <a:pPr marL="0" indent="0">
              <a:buNone/>
            </a:pPr>
            <a:r>
              <a:rPr lang="fr-FR" sz="2500" dirty="0" smtClean="0"/>
              <a:t>Absence de signe périphérique d’insuffisance cardiaque </a:t>
            </a:r>
            <a:r>
              <a:rPr lang="fr-FR" sz="2800" dirty="0" smtClean="0"/>
              <a:t>IDRT</a:t>
            </a:r>
            <a:r>
              <a:rPr lang="fr-FR" sz="2800" dirty="0"/>
              <a:t>: positive à 15 mm</a:t>
            </a:r>
          </a:p>
          <a:p>
            <a:pPr marL="0" indent="0">
              <a:buNone/>
            </a:pPr>
            <a:endParaRPr lang="fr-FR" sz="2500" dirty="0" smtClean="0"/>
          </a:p>
          <a:p>
            <a:pPr marL="0" indent="0">
              <a:buNone/>
            </a:pPr>
            <a:endParaRPr lang="en-US" dirty="0"/>
          </a:p>
        </p:txBody>
      </p:sp>
    </p:spTree>
    <p:extLst>
      <p:ext uri="{BB962C8B-B14F-4D97-AF65-F5344CB8AC3E}">
        <p14:creationId xmlns:p14="http://schemas.microsoft.com/office/powerpoint/2010/main" val="2050275578"/>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91139" name="Rectangle 3"/>
          <p:cNvSpPr>
            <a:spLocks noGrp="1" noChangeArrowheads="1"/>
          </p:cNvSpPr>
          <p:nvPr>
            <p:ph type="body" idx="1"/>
          </p:nvPr>
        </p:nvSpPr>
        <p:spPr>
          <a:xfrm>
            <a:off x="179388" y="1844675"/>
            <a:ext cx="8856662" cy="4267200"/>
          </a:xfrm>
        </p:spPr>
        <p:txBody>
          <a:bodyPr/>
          <a:lstStyle/>
          <a:p>
            <a:pPr marL="0" indent="0" eaLnBrk="1" hangingPunct="1">
              <a:lnSpc>
                <a:spcPct val="130000"/>
              </a:lnSpc>
              <a:buFont typeface="Wingdings" charset="0"/>
              <a:buNone/>
              <a:defRPr/>
            </a:pPr>
            <a:r>
              <a:rPr lang="fr-FR" sz="3600" b="1" dirty="0" smtClean="0">
                <a:latin typeface="22" charset="0"/>
              </a:rPr>
              <a:t>La constriction</a:t>
            </a:r>
          </a:p>
          <a:p>
            <a:pPr marL="0" indent="0">
              <a:lnSpc>
                <a:spcPct val="130000"/>
              </a:lnSpc>
              <a:buFont typeface="Wingdings" charset="0"/>
              <a:buNone/>
              <a:defRPr/>
            </a:pPr>
            <a:r>
              <a:rPr lang="fr-FR" sz="2400" b="1" dirty="0" smtClean="0"/>
              <a:t>L’ETT:</a:t>
            </a:r>
            <a:r>
              <a:rPr lang="fr-FR" sz="2400" dirty="0"/>
              <a:t> </a:t>
            </a:r>
            <a:r>
              <a:rPr lang="fr-FR" sz="2400" dirty="0" smtClean="0"/>
              <a:t>recommandée si suspicion constriction (I, C).</a:t>
            </a:r>
            <a:endParaRPr lang="fr-FR" sz="2400" b="1" dirty="0" smtClean="0"/>
          </a:p>
          <a:p>
            <a:pPr marL="0" indent="0">
              <a:lnSpc>
                <a:spcPct val="130000"/>
              </a:lnSpc>
              <a:buFont typeface="Wingdings" charset="0"/>
              <a:buNone/>
              <a:defRPr/>
            </a:pPr>
            <a:r>
              <a:rPr lang="fr-FR" sz="2400" b="1" dirty="0" smtClean="0"/>
              <a:t>-</a:t>
            </a:r>
            <a:r>
              <a:rPr lang="fr-FR" sz="2400" b="1" dirty="0">
                <a:latin typeface="+mj-lt"/>
              </a:rPr>
              <a:t>E</a:t>
            </a:r>
            <a:r>
              <a:rPr lang="fr-FR" sz="2400" b="1" dirty="0" smtClean="0">
                <a:latin typeface="+mj-lt"/>
              </a:rPr>
              <a:t>paississement du péricarde </a:t>
            </a:r>
            <a:r>
              <a:rPr lang="fr-FR" sz="2400" b="1" dirty="0" smtClean="0"/>
              <a:t>montrer des signes de constriction avec une </a:t>
            </a:r>
          </a:p>
          <a:p>
            <a:pPr marL="0" indent="0">
              <a:lnSpc>
                <a:spcPct val="130000"/>
              </a:lnSpc>
              <a:buFont typeface="Wingdings" charset="0"/>
              <a:buNone/>
              <a:defRPr/>
            </a:pPr>
            <a:r>
              <a:rPr lang="fr-FR" sz="2400" b="1" dirty="0"/>
              <a:t>-</a:t>
            </a:r>
            <a:r>
              <a:rPr lang="fr-FR" sz="2400" b="1" dirty="0" smtClean="0"/>
              <a:t>OD et VCI dilatées et non </a:t>
            </a:r>
            <a:r>
              <a:rPr lang="fr-FR" sz="2400" b="1" dirty="0" err="1" smtClean="0"/>
              <a:t>compliante</a:t>
            </a:r>
            <a:r>
              <a:rPr lang="fr-FR" sz="2400" b="1" dirty="0" smtClean="0"/>
              <a:t>. </a:t>
            </a:r>
          </a:p>
          <a:p>
            <a:pPr marL="0" indent="0">
              <a:lnSpc>
                <a:spcPct val="130000"/>
              </a:lnSpc>
              <a:buFont typeface="Wingdings" charset="0"/>
              <a:buNone/>
              <a:defRPr/>
            </a:pPr>
            <a:r>
              <a:rPr lang="fr-FR" sz="2400" b="1" dirty="0"/>
              <a:t>-</a:t>
            </a:r>
            <a:r>
              <a:rPr lang="fr-FR" sz="2400" b="1" dirty="0" smtClean="0"/>
              <a:t>Un profil mitral de type restrictif. </a:t>
            </a:r>
          </a:p>
          <a:p>
            <a:pPr marL="0" indent="0">
              <a:lnSpc>
                <a:spcPct val="130000"/>
              </a:lnSpc>
              <a:buFont typeface="Wingdings" charset="0"/>
              <a:buNone/>
              <a:defRPr/>
            </a:pPr>
            <a:r>
              <a:rPr lang="fr-FR" sz="2400" b="1" dirty="0" smtClean="0"/>
              <a:t>-PRVG élevées</a:t>
            </a:r>
            <a:endParaRPr lang="fr-FR" sz="2400" b="1" dirty="0" smtClean="0">
              <a:latin typeface="22" charset="0"/>
            </a:endParaRPr>
          </a:p>
          <a:p>
            <a:pPr lvl="1" eaLnBrk="1" hangingPunct="1">
              <a:lnSpc>
                <a:spcPct val="90000"/>
              </a:lnSpc>
              <a:defRPr/>
            </a:pPr>
            <a:endParaRPr lang="fr-FR" sz="2200" b="1" dirty="0" smtClean="0">
              <a:latin typeface="22" charset="0"/>
            </a:endParaRPr>
          </a:p>
          <a:p>
            <a:pPr lvl="1" eaLnBrk="1" hangingPunct="1">
              <a:lnSpc>
                <a:spcPct val="90000"/>
              </a:lnSpc>
              <a:buFont typeface="Wingdings" charset="0"/>
              <a:buNone/>
              <a:defRPr/>
            </a:pPr>
            <a:endParaRPr lang="fr-FR" sz="2200" b="1" dirty="0" smtClean="0">
              <a:latin typeface="22" charset="0"/>
            </a:endParaRPr>
          </a:p>
        </p:txBody>
      </p:sp>
      <p:pic>
        <p:nvPicPr>
          <p:cNvPr id="399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12700"/>
            <a:ext cx="16192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fr-FR" sz="4000" b="1" dirty="0" smtClean="0"/>
              <a:t>Complications</a:t>
            </a:r>
            <a:r>
              <a:rPr lang="fr-FR" sz="3400" b="1" dirty="0" smtClean="0"/>
              <a:t> </a:t>
            </a:r>
          </a:p>
        </p:txBody>
      </p:sp>
      <p:sp>
        <p:nvSpPr>
          <p:cNvPr id="83971" name="Rectangle 3"/>
          <p:cNvSpPr>
            <a:spLocks noGrp="1" noChangeArrowheads="1"/>
          </p:cNvSpPr>
          <p:nvPr>
            <p:ph type="body" idx="1"/>
          </p:nvPr>
        </p:nvSpPr>
        <p:spPr>
          <a:xfrm>
            <a:off x="0" y="1752600"/>
            <a:ext cx="9036050" cy="4267200"/>
          </a:xfrm>
        </p:spPr>
        <p:txBody>
          <a:bodyPr/>
          <a:lstStyle/>
          <a:p>
            <a:pPr eaLnBrk="1" hangingPunct="1">
              <a:defRPr/>
            </a:pPr>
            <a:r>
              <a:rPr lang="fr-FR" b="1" dirty="0" smtClean="0"/>
              <a:t>Constriction</a:t>
            </a:r>
            <a:r>
              <a:rPr lang="fr-FR" dirty="0" smtClean="0"/>
              <a:t> :</a:t>
            </a:r>
            <a:r>
              <a:rPr lang="fr-FR" sz="3200" b="1" dirty="0"/>
              <a:t>Cathétérisme cardiaque: aspect en </a:t>
            </a:r>
            <a:r>
              <a:rPr lang="fr-FR" sz="3200" b="1" dirty="0" err="1"/>
              <a:t>dip</a:t>
            </a:r>
            <a:r>
              <a:rPr lang="fr-FR" sz="3200" b="1" dirty="0"/>
              <a:t>-plateau</a:t>
            </a:r>
          </a:p>
          <a:p>
            <a:pPr eaLnBrk="1" hangingPunct="1">
              <a:defRPr/>
            </a:pPr>
            <a:endParaRPr lang="fr-FR" dirty="0" smtClean="0"/>
          </a:p>
        </p:txBody>
      </p:sp>
      <p:pic>
        <p:nvPicPr>
          <p:cNvPr id="43011" name="Picture 5" descr="64FF15B"/>
          <p:cNvPicPr>
            <a:picLocks noChangeAspect="1" noChangeArrowheads="1"/>
          </p:cNvPicPr>
          <p:nvPr/>
        </p:nvPicPr>
        <p:blipFill>
          <a:blip r:embed="rId2">
            <a:extLst>
              <a:ext uri="{28A0092B-C50C-407E-A947-70E740481C1C}">
                <a14:useLocalDpi xmlns:a14="http://schemas.microsoft.com/office/drawing/2010/main" val="0"/>
              </a:ext>
            </a:extLst>
          </a:blip>
          <a:srcRect l="4469" t="427" r="5586" b="10513"/>
          <a:stretch>
            <a:fillRect/>
          </a:stretch>
        </p:blipFill>
        <p:spPr bwMode="auto">
          <a:xfrm>
            <a:off x="1655763" y="2997200"/>
            <a:ext cx="57959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Line 7"/>
          <p:cNvSpPr>
            <a:spLocks noChangeShapeType="1"/>
          </p:cNvSpPr>
          <p:nvPr/>
        </p:nvSpPr>
        <p:spPr bwMode="auto">
          <a:xfrm flipH="1">
            <a:off x="4932363" y="2852738"/>
            <a:ext cx="215900" cy="2592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91139" name="Rectangle 3"/>
          <p:cNvSpPr>
            <a:spLocks noGrp="1" noChangeArrowheads="1"/>
          </p:cNvSpPr>
          <p:nvPr>
            <p:ph type="body" idx="1"/>
          </p:nvPr>
        </p:nvSpPr>
        <p:spPr>
          <a:xfrm>
            <a:off x="323850" y="2420938"/>
            <a:ext cx="8424863" cy="2879725"/>
          </a:xfrm>
          <a:solidFill>
            <a:srgbClr val="FFFF00"/>
          </a:solidFill>
        </p:spPr>
        <p:txBody>
          <a:bodyPr/>
          <a:lstStyle/>
          <a:p>
            <a:pPr marL="0" indent="0" algn="ctr">
              <a:lnSpc>
                <a:spcPct val="130000"/>
              </a:lnSpc>
              <a:buFont typeface="Wingdings" charset="0"/>
              <a:buNone/>
            </a:pPr>
            <a:r>
              <a:rPr lang="fr-FR" sz="2400" b="1">
                <a:latin typeface="Verdana" charset="0"/>
                <a:ea typeface="ＭＳ Ｐゴシック" charset="0"/>
              </a:rPr>
              <a:t>Un scanner thoracique et/ou une IRM sont indiqués comme technique d’imagerie de 2e niveau pour évaluer les calcifications, l’épaisseur péricardique, ainsi que le degré et l’étendue de l’atteinte péricardique (I, C).</a:t>
            </a:r>
          </a:p>
        </p:txBody>
      </p:sp>
      <p:pic>
        <p:nvPicPr>
          <p:cNvPr id="409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5850" y="5229225"/>
            <a:ext cx="1708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1"/>
          <p:cNvSpPr>
            <a:spLocks noChangeArrowheads="1"/>
          </p:cNvSpPr>
          <p:nvPr/>
        </p:nvSpPr>
        <p:spPr bwMode="auto">
          <a:xfrm>
            <a:off x="684213" y="5661025"/>
            <a:ext cx="309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ESC GUIDELINES 2015</a:t>
            </a:r>
          </a:p>
        </p:txBody>
      </p:sp>
      <p:sp>
        <p:nvSpPr>
          <p:cNvPr id="40965" name="ZoneTexte 4"/>
          <p:cNvSpPr txBox="1">
            <a:spLocks noChangeArrowheads="1"/>
          </p:cNvSpPr>
          <p:nvPr/>
        </p:nvSpPr>
        <p:spPr bwMode="auto">
          <a:xfrm>
            <a:off x="395288" y="1557338"/>
            <a:ext cx="40322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130000"/>
              </a:lnSpc>
            </a:pPr>
            <a:r>
              <a:rPr lang="fr-FR" sz="3600" b="1">
                <a:latin typeface="22" charset="0"/>
              </a:rPr>
              <a:t>La constriction</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fr-FR" sz="4000" b="1" dirty="0" smtClean="0"/>
              <a:t>Complications</a:t>
            </a:r>
            <a:r>
              <a:rPr lang="fr-FR" sz="3400" b="1" dirty="0" smtClean="0"/>
              <a:t> </a:t>
            </a:r>
          </a:p>
        </p:txBody>
      </p:sp>
      <p:sp>
        <p:nvSpPr>
          <p:cNvPr id="83971" name="Rectangle 3"/>
          <p:cNvSpPr>
            <a:spLocks noGrp="1" noChangeArrowheads="1"/>
          </p:cNvSpPr>
          <p:nvPr>
            <p:ph type="body" idx="1"/>
          </p:nvPr>
        </p:nvSpPr>
        <p:spPr>
          <a:xfrm>
            <a:off x="0" y="1752600"/>
            <a:ext cx="9036050" cy="4267200"/>
          </a:xfrm>
        </p:spPr>
        <p:txBody>
          <a:bodyPr/>
          <a:lstStyle/>
          <a:p>
            <a:pPr marL="0" indent="0" eaLnBrk="1" hangingPunct="1">
              <a:buFont typeface="Wingdings" charset="0"/>
              <a:buNone/>
              <a:defRPr/>
            </a:pPr>
            <a:r>
              <a:rPr lang="fr-FR" b="1" dirty="0" smtClean="0"/>
              <a:t>Constriction</a:t>
            </a:r>
            <a:r>
              <a:rPr lang="fr-FR" dirty="0" smtClean="0"/>
              <a:t> :</a:t>
            </a:r>
            <a:r>
              <a:rPr lang="fr-FR" sz="3200" b="1" dirty="0"/>
              <a:t>Cathétérisme cardiaque</a:t>
            </a:r>
            <a:r>
              <a:rPr lang="fr-FR" sz="3200" b="1" dirty="0" smtClean="0"/>
              <a:t>:</a:t>
            </a:r>
            <a:endParaRPr lang="fr-FR" dirty="0" smtClean="0"/>
          </a:p>
        </p:txBody>
      </p:sp>
      <p:sp>
        <p:nvSpPr>
          <p:cNvPr id="7" name="Content Placeholder 2"/>
          <p:cNvSpPr txBox="1">
            <a:spLocks/>
          </p:cNvSpPr>
          <p:nvPr/>
        </p:nvSpPr>
        <p:spPr bwMode="auto">
          <a:xfrm>
            <a:off x="-4763" y="2565400"/>
            <a:ext cx="8893176" cy="2376488"/>
          </a:xfrm>
          <a:prstGeom prst="rect">
            <a:avLst/>
          </a:prstGeom>
          <a:solidFill>
            <a:srgbClr val="FFFF00"/>
          </a:solidFill>
          <a:ln>
            <a:noFill/>
          </a:ln>
          <a:effectLst/>
          <a:extLst>
            <a:ext uri="{FAA26D3D-D897-4be2-8F04-BA451C77F1D7}">
              <ma14:placeholderFlag xmlns:ma14="http://schemas.microsoft.com/office/mac/drawingml/2011/main" val="1"/>
            </a:ext>
          </a:extLst>
        </p:spPr>
        <p:txBody>
          <a:bodyPr/>
          <a:lst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Arial" charset="0"/>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Arial" charset="0"/>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Arial" charset="0"/>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Arial" charset="0"/>
                <a:cs typeface="+mn-cs"/>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9pPr>
          </a:lstStyle>
          <a:p>
            <a:pPr marL="0" indent="0" algn="ctr">
              <a:lnSpc>
                <a:spcPct val="130000"/>
              </a:lnSpc>
              <a:buFont typeface="Wingdings" charset="0"/>
              <a:buNone/>
              <a:defRPr/>
            </a:pPr>
            <a:r>
              <a:rPr lang="fr-FR" sz="2400" b="1" dirty="0" smtClean="0"/>
              <a:t>Un cathétérisme cardiaque est indiqué lorsque les méthodes diagnostiques non invasives ne fournissent pas un diagnostic définitif de constriction (I, C).</a:t>
            </a:r>
          </a:p>
          <a:p>
            <a:pPr>
              <a:defRPr/>
            </a:pPr>
            <a:endParaRPr lang="fr-FR" dirty="0" smtClean="0"/>
          </a:p>
          <a:p>
            <a:pPr marL="0" indent="0">
              <a:buFont typeface="Wingdings" charset="0"/>
              <a:buNone/>
              <a:defRPr/>
            </a:pPr>
            <a:r>
              <a:rPr lang="fr-FR" dirty="0" smtClean="0"/>
              <a:t>                                                                               ESC GUIDELINES 2015</a:t>
            </a:r>
          </a:p>
          <a:p>
            <a:pPr marL="0" indent="0">
              <a:buFont typeface="Wingdings" charset="0"/>
              <a:buNone/>
              <a:defRPr/>
            </a:pPr>
            <a:r>
              <a:rPr lang="fr-FR" dirty="0" smtClean="0"/>
              <a:t>                                                                       </a:t>
            </a:r>
            <a:endParaRPr lang="fr-FR" dirty="0"/>
          </a:p>
        </p:txBody>
      </p:sp>
      <p:pic>
        <p:nvPicPr>
          <p:cNvPr id="419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5850" y="5229225"/>
            <a:ext cx="1708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fr-FR" b="1" dirty="0" smtClean="0"/>
              <a:t>Cas </a:t>
            </a:r>
            <a:r>
              <a:rPr lang="fr-FR" b="1" dirty="0" err="1" smtClean="0"/>
              <a:t>clinique:ECG</a:t>
            </a:r>
            <a:endParaRPr lang="fr-FR" b="1" dirty="0" smtClean="0"/>
          </a:p>
        </p:txBody>
      </p:sp>
      <p:sp>
        <p:nvSpPr>
          <p:cNvPr id="76803" name="Rectangle 3"/>
          <p:cNvSpPr>
            <a:spLocks noGrp="1" noChangeArrowheads="1"/>
          </p:cNvSpPr>
          <p:nvPr>
            <p:ph type="body" idx="1"/>
          </p:nvPr>
        </p:nvSpPr>
        <p:spPr/>
        <p:txBody>
          <a:bodyPr/>
          <a:lstStyle/>
          <a:p>
            <a:pPr marL="0" indent="0" eaLnBrk="1" hangingPunct="1">
              <a:buFont typeface="Wingdings" charset="0"/>
              <a:buNone/>
              <a:defRPr/>
            </a:pPr>
            <a:endParaRPr lang="fr-FR" dirty="0" smtClean="0"/>
          </a:p>
        </p:txBody>
      </p:sp>
      <p:pic>
        <p:nvPicPr>
          <p:cNvPr id="22531" name="Picture 5" descr="64FF3"/>
          <p:cNvPicPr>
            <a:picLocks noChangeAspect="1" noChangeArrowheads="1"/>
          </p:cNvPicPr>
          <p:nvPr/>
        </p:nvPicPr>
        <p:blipFill>
          <a:blip r:embed="rId2">
            <a:extLst>
              <a:ext uri="{28A0092B-C50C-407E-A947-70E740481C1C}">
                <a14:useLocalDpi xmlns:a14="http://schemas.microsoft.com/office/drawing/2010/main" val="0"/>
              </a:ext>
            </a:extLst>
          </a:blip>
          <a:srcRect l="1450" t="2094" r="5669" b="9753"/>
          <a:stretch>
            <a:fillRect/>
          </a:stretch>
        </p:blipFill>
        <p:spPr bwMode="auto">
          <a:xfrm>
            <a:off x="323850" y="1628775"/>
            <a:ext cx="852487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00522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70659" name="Rectangle 3"/>
          <p:cNvSpPr>
            <a:spLocks noGrp="1" noChangeArrowheads="1"/>
          </p:cNvSpPr>
          <p:nvPr>
            <p:ph type="body" idx="1"/>
          </p:nvPr>
        </p:nvSpPr>
        <p:spPr>
          <a:xfrm>
            <a:off x="250825" y="2060575"/>
            <a:ext cx="8721725" cy="3024188"/>
          </a:xfrm>
        </p:spPr>
        <p:txBody>
          <a:bodyPr/>
          <a:lstStyle/>
          <a:p>
            <a:pPr marL="0" indent="0" eaLnBrk="1" hangingPunct="1">
              <a:buFont typeface="Wingdings" charset="0"/>
              <a:buNone/>
              <a:defRPr/>
            </a:pPr>
            <a:r>
              <a:rPr lang="fr-FR" b="1" dirty="0" smtClean="0"/>
              <a:t>La constriction: évolution </a:t>
            </a:r>
          </a:p>
          <a:p>
            <a:pPr lvl="1" eaLnBrk="1" hangingPunct="1">
              <a:buFont typeface="Wingdings" charset="0"/>
              <a:buNone/>
              <a:defRPr/>
            </a:pPr>
            <a:r>
              <a:rPr lang="fr-FR" b="1" dirty="0" smtClean="0"/>
              <a:t>	</a:t>
            </a:r>
          </a:p>
          <a:p>
            <a:pPr marL="471487" lvl="1" indent="0" eaLnBrk="1" hangingPunct="1">
              <a:buFont typeface="Wingdings" charset="0"/>
              <a:buNone/>
              <a:defRPr/>
            </a:pPr>
            <a:r>
              <a:rPr lang="fr-FR" b="1" dirty="0"/>
              <a:t>A</a:t>
            </a:r>
            <a:r>
              <a:rPr lang="fr-FR" b="1" dirty="0" smtClean="0"/>
              <a:t>ltérations de la fonction hépatique et insuffisance cardiaque droite réfractaire</a:t>
            </a:r>
            <a:r>
              <a:rPr lang="fr-FR" dirty="0" smtClean="0"/>
              <a:t>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Content Placeholder 2"/>
          <p:cNvSpPr>
            <a:spLocks noGrp="1"/>
          </p:cNvSpPr>
          <p:nvPr>
            <p:ph idx="1"/>
          </p:nvPr>
        </p:nvSpPr>
        <p:spPr>
          <a:xfrm>
            <a:off x="167702" y="2060848"/>
            <a:ext cx="8976298" cy="5239362"/>
          </a:xfrm>
        </p:spPr>
        <p:txBody>
          <a:bodyPr/>
          <a:lstStyle/>
          <a:p>
            <a:pPr marL="0" indent="0">
              <a:buNone/>
            </a:pPr>
            <a:r>
              <a:rPr lang="fr-FR" sz="2800" b="1" dirty="0" smtClean="0"/>
              <a:t>Biologie: </a:t>
            </a:r>
          </a:p>
          <a:p>
            <a:pPr marL="0" indent="0">
              <a:buNone/>
            </a:pPr>
            <a:r>
              <a:rPr lang="fr-FR" sz="2400" dirty="0" smtClean="0"/>
              <a:t>Leucocytes à </a:t>
            </a:r>
            <a:r>
              <a:rPr lang="fr-FR" sz="2400" dirty="0"/>
              <a:t>8</a:t>
            </a:r>
            <a:r>
              <a:rPr lang="fr-FR" sz="2400" dirty="0" smtClean="0"/>
              <a:t>000/mm3, </a:t>
            </a:r>
          </a:p>
          <a:p>
            <a:pPr marL="0" indent="0">
              <a:buNone/>
            </a:pPr>
            <a:r>
              <a:rPr lang="fr-FR" sz="2400" dirty="0" smtClean="0"/>
              <a:t>HB=11g/dl, </a:t>
            </a:r>
          </a:p>
          <a:p>
            <a:pPr marL="0" indent="0">
              <a:buNone/>
            </a:pPr>
            <a:r>
              <a:rPr lang="fr-FR" sz="2400" dirty="0" smtClean="0"/>
              <a:t>CRP=68 mg/L, </a:t>
            </a:r>
          </a:p>
          <a:p>
            <a:pPr marL="0" indent="0">
              <a:buNone/>
            </a:pPr>
            <a:r>
              <a:rPr lang="fr-FR" sz="2400" dirty="0" smtClean="0"/>
              <a:t>SRV: négative</a:t>
            </a:r>
          </a:p>
          <a:p>
            <a:pPr marL="0" indent="0">
              <a:buNone/>
            </a:pPr>
            <a:endParaRPr lang="fr-FR" dirty="0"/>
          </a:p>
          <a:p>
            <a:endParaRPr lang="fr-FR" dirty="0"/>
          </a:p>
        </p:txBody>
      </p:sp>
      <p:sp>
        <p:nvSpPr>
          <p:cNvPr id="1048614" name="Action Button: Custom 3">
            <a:hlinkClick r:id="" action="ppaction://noaction" highlightClick="1"/>
          </p:cNvPr>
          <p:cNvSpPr/>
          <p:nvPr/>
        </p:nvSpPr>
        <p:spPr>
          <a:xfrm>
            <a:off x="10253273" y="4631962"/>
            <a:ext cx="34289" cy="45719"/>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txBox="1">
            <a:spLocks noChangeArrowheads="1"/>
          </p:cNvSpPr>
          <p:nvPr/>
        </p:nvSpPr>
        <p:spPr bwMode="auto">
          <a:xfrm>
            <a:off x="727075" y="4572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a:lstStyle>
          <a:p>
            <a:pPr eaLnBrk="1" hangingPunct="1">
              <a:defRPr/>
            </a:pPr>
            <a:r>
              <a:rPr lang="fr-FR" sz="4800" b="1" smtClean="0"/>
              <a:t>Cas clinique</a:t>
            </a:r>
            <a:endParaRPr lang="fr-FR" sz="4800" b="1" dirty="0" smtClean="0"/>
          </a:p>
        </p:txBody>
      </p:sp>
    </p:spTree>
    <p:extLst>
      <p:ext uri="{BB962C8B-B14F-4D97-AF65-F5344CB8AC3E}">
        <p14:creationId xmlns:p14="http://schemas.microsoft.com/office/powerpoint/2010/main" val="31016053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fr-FR" b="1" dirty="0" smtClean="0"/>
              <a:t>Cas </a:t>
            </a:r>
            <a:r>
              <a:rPr lang="fr-FR" b="1" dirty="0" err="1" smtClean="0"/>
              <a:t>clinique:ECG</a:t>
            </a:r>
            <a:endParaRPr lang="fr-FR" b="1" dirty="0" smtClean="0"/>
          </a:p>
        </p:txBody>
      </p:sp>
      <p:sp>
        <p:nvSpPr>
          <p:cNvPr id="76803" name="Rectangle 3"/>
          <p:cNvSpPr>
            <a:spLocks noGrp="1" noChangeArrowheads="1"/>
          </p:cNvSpPr>
          <p:nvPr>
            <p:ph type="body" idx="1"/>
          </p:nvPr>
        </p:nvSpPr>
        <p:spPr/>
        <p:txBody>
          <a:bodyPr/>
          <a:lstStyle/>
          <a:p>
            <a:pPr marL="0" indent="0" eaLnBrk="1" hangingPunct="1">
              <a:buFont typeface="Wingdings" charset="0"/>
              <a:buNone/>
              <a:defRPr/>
            </a:pPr>
            <a:r>
              <a:rPr lang="fr-FR" dirty="0" smtClean="0"/>
              <a:t>Ondes </a:t>
            </a:r>
            <a:r>
              <a:rPr lang="fr-FR" dirty="0" err="1" smtClean="0"/>
              <a:t>T</a:t>
            </a:r>
            <a:r>
              <a:rPr lang="fr-FR" dirty="0" smtClean="0"/>
              <a:t> négatives diffuses: stade 3</a:t>
            </a:r>
          </a:p>
        </p:txBody>
      </p:sp>
      <p:pic>
        <p:nvPicPr>
          <p:cNvPr id="2" name="Image 1"/>
          <p:cNvPicPr>
            <a:picLocks noChangeAspect="1"/>
          </p:cNvPicPr>
          <p:nvPr/>
        </p:nvPicPr>
        <p:blipFill>
          <a:blip r:embed="rId2"/>
          <a:stretch>
            <a:fillRect/>
          </a:stretch>
        </p:blipFill>
        <p:spPr>
          <a:xfrm>
            <a:off x="683568" y="2492896"/>
            <a:ext cx="7632848" cy="41062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fr-FR" sz="4800" b="1" dirty="0" smtClean="0"/>
              <a:t>Cas clinique</a:t>
            </a:r>
          </a:p>
        </p:txBody>
      </p:sp>
      <p:sp>
        <p:nvSpPr>
          <p:cNvPr id="78851" name="Rectangle 3"/>
          <p:cNvSpPr>
            <a:spLocks noGrp="1" noChangeArrowheads="1"/>
          </p:cNvSpPr>
          <p:nvPr>
            <p:ph type="body" idx="1"/>
          </p:nvPr>
        </p:nvSpPr>
        <p:spPr/>
        <p:txBody>
          <a:bodyPr/>
          <a:lstStyle/>
          <a:p>
            <a:pPr eaLnBrk="1" hangingPunct="1">
              <a:defRPr/>
            </a:pPr>
            <a:r>
              <a:rPr lang="fr-FR" sz="3200" b="1" dirty="0"/>
              <a:t>Radiographie du thorax de Face</a:t>
            </a:r>
          </a:p>
          <a:p>
            <a:pPr eaLnBrk="1" hangingPunct="1">
              <a:defRPr/>
            </a:pPr>
            <a:endParaRPr lang="fr-FR" dirty="0" smtClean="0"/>
          </a:p>
        </p:txBody>
      </p:sp>
      <p:pic>
        <p:nvPicPr>
          <p:cNvPr id="24579" name="Picture 5" descr="64FF8"/>
          <p:cNvPicPr>
            <a:picLocks noChangeAspect="1" noChangeArrowheads="1"/>
          </p:cNvPicPr>
          <p:nvPr/>
        </p:nvPicPr>
        <p:blipFill rotWithShape="1">
          <a:blip r:embed="rId2">
            <a:extLst>
              <a:ext uri="{28A0092B-C50C-407E-A947-70E740481C1C}">
                <a14:useLocalDpi xmlns:a14="http://schemas.microsoft.com/office/drawing/2010/main" val="0"/>
              </a:ext>
            </a:extLst>
          </a:blip>
          <a:srcRect r="1990" b="10331"/>
          <a:stretch/>
        </p:blipFill>
        <p:spPr bwMode="auto">
          <a:xfrm>
            <a:off x="2267744" y="2492896"/>
            <a:ext cx="4940019" cy="436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fr-FR" sz="4800" b="1" dirty="0" smtClean="0"/>
              <a:t>Cas clinique</a:t>
            </a:r>
          </a:p>
        </p:txBody>
      </p:sp>
      <p:sp>
        <p:nvSpPr>
          <p:cNvPr id="78851" name="Rectangle 3"/>
          <p:cNvSpPr>
            <a:spLocks noGrp="1" noChangeArrowheads="1"/>
          </p:cNvSpPr>
          <p:nvPr>
            <p:ph type="body" idx="1"/>
          </p:nvPr>
        </p:nvSpPr>
        <p:spPr/>
        <p:txBody>
          <a:bodyPr/>
          <a:lstStyle/>
          <a:p>
            <a:pPr eaLnBrk="1" hangingPunct="1">
              <a:defRPr/>
            </a:pPr>
            <a:r>
              <a:rPr lang="fr-FR" sz="3200" b="1" dirty="0" smtClean="0"/>
              <a:t>Echographie cardiaque</a:t>
            </a:r>
            <a:endParaRPr lang="fr-FR" sz="3200" b="1" dirty="0"/>
          </a:p>
          <a:p>
            <a:pPr eaLnBrk="1" hangingPunct="1">
              <a:defRPr/>
            </a:pPr>
            <a:endParaRPr lang="fr-FR" dirty="0" smtClean="0"/>
          </a:p>
        </p:txBody>
      </p:sp>
      <p:pic>
        <p:nvPicPr>
          <p:cNvPr id="2" name="ep peri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4041" y="2780928"/>
            <a:ext cx="5108870" cy="3470176"/>
          </a:xfrm>
          <a:prstGeom prst="rect">
            <a:avLst/>
          </a:prstGeom>
        </p:spPr>
      </p:pic>
      <p:pic>
        <p:nvPicPr>
          <p:cNvPr id="3" name="ep peric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7504" y="2780928"/>
            <a:ext cx="4674671" cy="3456384"/>
          </a:xfrm>
          <a:prstGeom prst="rect">
            <a:avLst/>
          </a:prstGeom>
        </p:spPr>
      </p:pic>
    </p:spTree>
    <p:extLst>
      <p:ext uri="{BB962C8B-B14F-4D97-AF65-F5344CB8AC3E}">
        <p14:creationId xmlns:p14="http://schemas.microsoft.com/office/powerpoint/2010/main" val="3058521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 fill="hold"/>
                                        <p:tgtEl>
                                          <p:spTgt spid="2"/>
                                        </p:tgtEl>
                                      </p:cBhvr>
                                    </p:cmd>
                                  </p:childTnLst>
                                </p:cTn>
                              </p:par>
                            </p:childTnLst>
                          </p:cTn>
                        </p:par>
                        <p:par>
                          <p:cTn id="7" fill="hold">
                            <p:stCondLst>
                              <p:cond delay="2998"/>
                            </p:stCondLst>
                            <p:childTnLst>
                              <p:par>
                                <p:cTn id="8" presetID="1" presetClass="mediacall" presetSubtype="0" fill="hold" nodeType="afterEffect">
                                  <p:stCondLst>
                                    <p:cond delay="0"/>
                                  </p:stCondLst>
                                  <p:childTnLst>
                                    <p:cmd type="call" cmd="playFrom(0.0)">
                                      <p:cBhvr>
                                        <p:cTn id="9" dur="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78699" y="1700808"/>
            <a:ext cx="8335468" cy="5157193"/>
          </a:xfrm>
        </p:spPr>
        <p:txBody>
          <a:bodyPr>
            <a:normAutofit/>
          </a:bodyPr>
          <a:lstStyle/>
          <a:p>
            <a:pPr marL="0" indent="0">
              <a:buNone/>
            </a:pPr>
            <a:r>
              <a:rPr lang="fr-FR" sz="2400" b="1" dirty="0" smtClean="0"/>
              <a:t>1</a:t>
            </a:r>
            <a:r>
              <a:rPr lang="fr-FR" sz="2400" b="1" dirty="0"/>
              <a:t>-Antituberculeux: </a:t>
            </a:r>
          </a:p>
          <a:p>
            <a:pPr marL="0" indent="0">
              <a:buNone/>
            </a:pPr>
            <a:r>
              <a:rPr lang="fr-FR" sz="2400" dirty="0"/>
              <a:t>     Oui ou non? ……………….</a:t>
            </a:r>
            <a:r>
              <a:rPr lang="fr-FR" sz="2400" b="1" dirty="0"/>
              <a:t>IDRT=15 mm</a:t>
            </a:r>
          </a:p>
          <a:p>
            <a:pPr marL="0" indent="0">
              <a:buNone/>
            </a:pPr>
            <a:r>
              <a:rPr lang="fr-FR" sz="2400" b="1" dirty="0"/>
              <a:t>     </a:t>
            </a:r>
            <a:r>
              <a:rPr lang="fr-FR" sz="2400" dirty="0"/>
              <a:t>Si oui </a:t>
            </a:r>
            <a:r>
              <a:rPr lang="fr-FR" sz="2400" b="1" dirty="0"/>
              <a:t>6</a:t>
            </a:r>
            <a:r>
              <a:rPr lang="fr-FR" sz="2400" dirty="0"/>
              <a:t> mois, </a:t>
            </a:r>
            <a:r>
              <a:rPr lang="fr-FR" sz="2400" b="1" dirty="0"/>
              <a:t>9</a:t>
            </a:r>
            <a:r>
              <a:rPr lang="fr-FR" sz="2400" dirty="0"/>
              <a:t> mois, ou </a:t>
            </a:r>
            <a:r>
              <a:rPr lang="fr-FR" sz="2400" b="1" dirty="0"/>
              <a:t>12</a:t>
            </a:r>
            <a:r>
              <a:rPr lang="fr-FR" sz="2400" dirty="0"/>
              <a:t> mois?</a:t>
            </a:r>
          </a:p>
          <a:p>
            <a:pPr marL="0" indent="0">
              <a:buNone/>
            </a:pPr>
            <a:r>
              <a:rPr lang="fr-FR" sz="2400" b="1" dirty="0" smtClean="0"/>
              <a:t>2-Ponction péricardique: </a:t>
            </a:r>
          </a:p>
          <a:p>
            <a:pPr marL="0" indent="0">
              <a:buNone/>
            </a:pPr>
            <a:r>
              <a:rPr lang="fr-FR" sz="2400" dirty="0" smtClean="0"/>
              <a:t>     Diagnostique  Oui ou non?</a:t>
            </a:r>
          </a:p>
          <a:p>
            <a:pPr marL="0" indent="0">
              <a:buNone/>
            </a:pPr>
            <a:r>
              <a:rPr lang="fr-FR" sz="2400" dirty="0" smtClean="0"/>
              <a:t>     Tamponnade Oui ou non?</a:t>
            </a:r>
            <a:endParaRPr lang="fr-FR" sz="2400" dirty="0"/>
          </a:p>
          <a:p>
            <a:pPr marL="0" indent="0">
              <a:buNone/>
            </a:pPr>
            <a:r>
              <a:rPr lang="fr-FR" sz="2400" b="1" dirty="0" smtClean="0"/>
              <a:t>3-Corticoïdes</a:t>
            </a:r>
            <a:r>
              <a:rPr lang="fr-FR" sz="2400" dirty="0" smtClean="0"/>
              <a:t>:</a:t>
            </a:r>
          </a:p>
          <a:p>
            <a:pPr marL="0" indent="0">
              <a:buNone/>
            </a:pPr>
            <a:r>
              <a:rPr lang="fr-FR" sz="2400" dirty="0" smtClean="0"/>
              <a:t>     Oui ou non?       Après sérologie VIH?</a:t>
            </a:r>
          </a:p>
          <a:p>
            <a:pPr marL="0" indent="0">
              <a:buNone/>
            </a:pPr>
            <a:r>
              <a:rPr lang="fr-FR" sz="2400" b="1" dirty="0" smtClean="0"/>
              <a:t>     0,5 </a:t>
            </a:r>
            <a:r>
              <a:rPr lang="fr-FR" sz="2400" dirty="0" smtClean="0"/>
              <a:t>mg/kg?</a:t>
            </a:r>
          </a:p>
          <a:p>
            <a:pPr marL="0" indent="0">
              <a:buNone/>
            </a:pPr>
            <a:r>
              <a:rPr lang="fr-FR" sz="2400" b="1" dirty="0" smtClean="0"/>
              <a:t>     1</a:t>
            </a:r>
            <a:r>
              <a:rPr lang="fr-FR" sz="2400" dirty="0" smtClean="0"/>
              <a:t> mg/kg?</a:t>
            </a:r>
          </a:p>
        </p:txBody>
      </p:sp>
      <p:sp>
        <p:nvSpPr>
          <p:cNvPr id="3" name="Rectangle 2"/>
          <p:cNvSpPr>
            <a:spLocks noGrp="1" noChangeArrowheads="1"/>
          </p:cNvSpPr>
          <p:nvPr>
            <p:ph type="title"/>
          </p:nvPr>
        </p:nvSpPr>
        <p:spPr>
          <a:xfrm>
            <a:off x="251520" y="304800"/>
            <a:ext cx="8784976" cy="1216025"/>
          </a:xfrm>
        </p:spPr>
        <p:txBody>
          <a:bodyPr/>
          <a:lstStyle/>
          <a:p>
            <a:pPr eaLnBrk="1" hangingPunct="1">
              <a:defRPr/>
            </a:pPr>
            <a:r>
              <a:rPr lang="fr-FR" sz="4800" b="1" dirty="0" smtClean="0"/>
              <a:t>Cas clinique (questions)</a:t>
            </a:r>
          </a:p>
        </p:txBody>
      </p:sp>
    </p:spTree>
    <p:extLst>
      <p:ext uri="{BB962C8B-B14F-4D97-AF65-F5344CB8AC3E}">
        <p14:creationId xmlns:p14="http://schemas.microsoft.com/office/powerpoint/2010/main" val="31554242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78698" y="1656183"/>
            <a:ext cx="8957797" cy="5157193"/>
          </a:xfrm>
        </p:spPr>
        <p:txBody>
          <a:bodyPr>
            <a:normAutofit/>
          </a:bodyPr>
          <a:lstStyle/>
          <a:p>
            <a:pPr marL="0" indent="0">
              <a:lnSpc>
                <a:spcPct val="130000"/>
              </a:lnSpc>
              <a:buNone/>
            </a:pPr>
            <a:r>
              <a:rPr lang="fr-FR" sz="2800" b="1" dirty="0" smtClean="0"/>
              <a:t>4-Thrombolyse intra péricardique possible </a:t>
            </a:r>
          </a:p>
          <a:p>
            <a:pPr marL="0" indent="0">
              <a:lnSpc>
                <a:spcPct val="130000"/>
              </a:lnSpc>
              <a:buNone/>
            </a:pPr>
            <a:r>
              <a:rPr lang="fr-FR" sz="2800" dirty="0" smtClean="0"/>
              <a:t>Oui ou non? </a:t>
            </a:r>
          </a:p>
          <a:p>
            <a:pPr marL="0" indent="0">
              <a:lnSpc>
                <a:spcPct val="130000"/>
              </a:lnSpc>
              <a:buNone/>
            </a:pPr>
            <a:r>
              <a:rPr lang="fr-FR" sz="2800" b="1" dirty="0" smtClean="0"/>
              <a:t>5-Colchicine</a:t>
            </a:r>
          </a:p>
          <a:p>
            <a:pPr marL="0" indent="0">
              <a:lnSpc>
                <a:spcPct val="130000"/>
              </a:lnSpc>
              <a:buNone/>
            </a:pPr>
            <a:r>
              <a:rPr lang="fr-FR" sz="2800" dirty="0" smtClean="0"/>
              <a:t>Oui ou non?  Effet neutre?</a:t>
            </a:r>
          </a:p>
          <a:p>
            <a:pPr marL="0" indent="0">
              <a:buNone/>
            </a:pPr>
            <a:endParaRPr lang="fr-FR" sz="2400" dirty="0"/>
          </a:p>
        </p:txBody>
      </p:sp>
      <p:sp>
        <p:nvSpPr>
          <p:cNvPr id="3" name="Rectangle 2"/>
          <p:cNvSpPr>
            <a:spLocks noGrp="1" noChangeArrowheads="1"/>
          </p:cNvSpPr>
          <p:nvPr>
            <p:ph type="title"/>
          </p:nvPr>
        </p:nvSpPr>
        <p:spPr>
          <a:xfrm>
            <a:off x="107504" y="304800"/>
            <a:ext cx="8928992" cy="1216025"/>
          </a:xfrm>
        </p:spPr>
        <p:txBody>
          <a:bodyPr/>
          <a:lstStyle/>
          <a:p>
            <a:pPr eaLnBrk="1" hangingPunct="1">
              <a:defRPr/>
            </a:pPr>
            <a:r>
              <a:rPr lang="fr-FR" sz="4800" b="1" dirty="0" smtClean="0"/>
              <a:t>Cas clinique (questions)</a:t>
            </a:r>
          </a:p>
        </p:txBody>
      </p:sp>
    </p:spTree>
    <p:extLst>
      <p:ext uri="{BB962C8B-B14F-4D97-AF65-F5344CB8AC3E}">
        <p14:creationId xmlns:p14="http://schemas.microsoft.com/office/powerpoint/2010/main" val="13364735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492896"/>
            <a:ext cx="8784976" cy="2664296"/>
          </a:xfrm>
        </p:spPr>
        <p:txBody>
          <a:bodyPr/>
          <a:lstStyle/>
          <a:p>
            <a:pPr marL="0" indent="0">
              <a:buNone/>
            </a:pPr>
            <a:r>
              <a:rPr lang="fr-FR" sz="2800" b="1" dirty="0" smtClean="0"/>
              <a:t>Ponction péricardique</a:t>
            </a:r>
            <a:r>
              <a:rPr lang="fr-FR" sz="2800" dirty="0" smtClean="0"/>
              <a:t>: </a:t>
            </a:r>
          </a:p>
          <a:p>
            <a:pPr marL="0" indent="0">
              <a:buNone/>
            </a:pPr>
            <a:r>
              <a:rPr lang="fr-FR" sz="2800" dirty="0"/>
              <a:t> </a:t>
            </a:r>
            <a:r>
              <a:rPr lang="fr-FR" sz="2800" dirty="0" smtClean="0"/>
              <a:t>    liquide </a:t>
            </a:r>
            <a:r>
              <a:rPr lang="fr-FR" sz="2800" dirty="0" err="1" smtClean="0"/>
              <a:t>séro</a:t>
            </a:r>
            <a:r>
              <a:rPr lang="fr-FR" sz="2800" dirty="0" smtClean="0"/>
              <a:t>-hématique</a:t>
            </a:r>
          </a:p>
          <a:p>
            <a:pPr marL="0" indent="0">
              <a:buNone/>
            </a:pPr>
            <a:r>
              <a:rPr lang="fr-FR" sz="2800" dirty="0" smtClean="0"/>
              <a:t>     liquide exsudatif (protéine=45 mg/L) ; </a:t>
            </a:r>
          </a:p>
          <a:p>
            <a:pPr marL="0" indent="0">
              <a:buNone/>
            </a:pPr>
            <a:r>
              <a:rPr lang="fr-FR" sz="2800" dirty="0" smtClean="0"/>
              <a:t>     lymphocytaire +++</a:t>
            </a:r>
          </a:p>
          <a:p>
            <a:pPr marL="0" indent="0">
              <a:buNone/>
            </a:pPr>
            <a:r>
              <a:rPr lang="fr-FR" sz="2800" dirty="0" smtClean="0"/>
              <a:t>     BK (-)</a:t>
            </a:r>
          </a:p>
          <a:p>
            <a:pPr marL="0" indent="0">
              <a:buNone/>
            </a:pPr>
            <a:r>
              <a:rPr lang="fr-FR" sz="2800" dirty="0" smtClean="0"/>
              <a:t>Sérologie rétrovirale négative</a:t>
            </a:r>
          </a:p>
          <a:p>
            <a:endParaRPr lang="fr-FR" dirty="0"/>
          </a:p>
        </p:txBody>
      </p:sp>
      <p:sp>
        <p:nvSpPr>
          <p:cNvPr id="5" name="Rectangle 2"/>
          <p:cNvSpPr txBox="1">
            <a:spLocks noChangeArrowheads="1"/>
          </p:cNvSpPr>
          <p:nvPr/>
        </p:nvSpPr>
        <p:spPr bwMode="auto">
          <a:xfrm>
            <a:off x="727075" y="4572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a:lstStyle>
          <a:p>
            <a:pPr eaLnBrk="1" hangingPunct="1">
              <a:defRPr/>
            </a:pPr>
            <a:r>
              <a:rPr lang="fr-FR" sz="4800" b="1" smtClean="0"/>
              <a:t>Cas clinique</a:t>
            </a:r>
            <a:endParaRPr lang="fr-FR" sz="4800" b="1" dirty="0" smtClean="0"/>
          </a:p>
        </p:txBody>
      </p:sp>
    </p:spTree>
    <p:extLst>
      <p:ext uri="{BB962C8B-B14F-4D97-AF65-F5344CB8AC3E}">
        <p14:creationId xmlns:p14="http://schemas.microsoft.com/office/powerpoint/2010/main" val="11203119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fr-FR" dirty="0" smtClean="0"/>
              <a:t>PLAN</a:t>
            </a:r>
            <a:endParaRPr lang="en-US" dirty="0"/>
          </a:p>
        </p:txBody>
      </p:sp>
      <p:sp>
        <p:nvSpPr>
          <p:cNvPr id="3" name="Content Placeholder 2"/>
          <p:cNvSpPr>
            <a:spLocks noGrp="1"/>
          </p:cNvSpPr>
          <p:nvPr>
            <p:ph idx="1"/>
          </p:nvPr>
        </p:nvSpPr>
        <p:spPr>
          <a:xfrm>
            <a:off x="566738" y="2420938"/>
            <a:ext cx="8001000" cy="3598862"/>
          </a:xfrm>
        </p:spPr>
        <p:txBody>
          <a:bodyPr>
            <a:normAutofit/>
          </a:bodyPr>
          <a:lstStyle/>
          <a:p>
            <a:pPr marL="0" indent="0">
              <a:buFont typeface="Wingdings" charset="0"/>
              <a:buNone/>
              <a:defRPr/>
            </a:pPr>
            <a:r>
              <a:rPr lang="fr-FR" dirty="0" smtClean="0"/>
              <a:t>I-Introduction</a:t>
            </a:r>
          </a:p>
          <a:p>
            <a:pPr marL="0" indent="0">
              <a:buFont typeface="Wingdings" charset="0"/>
              <a:buNone/>
              <a:defRPr/>
            </a:pPr>
            <a:r>
              <a:rPr lang="fr-FR" dirty="0" smtClean="0"/>
              <a:t>II-Diagnostic Positif</a:t>
            </a:r>
          </a:p>
          <a:p>
            <a:pPr marL="0" indent="0">
              <a:buFont typeface="Wingdings" charset="0"/>
              <a:buNone/>
              <a:defRPr/>
            </a:pPr>
            <a:r>
              <a:rPr lang="fr-FR" dirty="0" smtClean="0"/>
              <a:t>III-Evolution</a:t>
            </a:r>
          </a:p>
          <a:p>
            <a:pPr marL="0" indent="0">
              <a:buFont typeface="Wingdings" charset="0"/>
              <a:buNone/>
              <a:defRPr/>
            </a:pPr>
            <a:r>
              <a:rPr lang="fr-FR" dirty="0" smtClean="0"/>
              <a:t>IV-Traitement</a:t>
            </a:r>
          </a:p>
          <a:p>
            <a:pPr marL="0" indent="0">
              <a:buFont typeface="Wingdings" charset="0"/>
              <a:buNone/>
              <a:defRPr/>
            </a:pPr>
            <a:r>
              <a:rPr lang="fr-FR" dirty="0" smtClean="0"/>
              <a:t>Conclusion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Content Placeholder 2"/>
          <p:cNvSpPr>
            <a:spLocks noGrp="1"/>
          </p:cNvSpPr>
          <p:nvPr>
            <p:ph idx="1"/>
          </p:nvPr>
        </p:nvSpPr>
        <p:spPr>
          <a:xfrm>
            <a:off x="395536" y="2708920"/>
            <a:ext cx="7886700" cy="1224136"/>
          </a:xfrm>
          <a:solidFill>
            <a:srgbClr val="FFFF00"/>
          </a:solidFill>
        </p:spPr>
        <p:txBody>
          <a:bodyPr/>
          <a:lstStyle/>
          <a:p>
            <a:pPr marL="0" indent="0" algn="ctr">
              <a:buNone/>
            </a:pPr>
            <a:r>
              <a:rPr lang="fr-FR" b="1" dirty="0" smtClean="0"/>
              <a:t>La péricardite tuberculeuse évolue en 4 phases</a:t>
            </a:r>
          </a:p>
          <a:p>
            <a:pPr marL="0" indent="0">
              <a:buNone/>
            </a:pPr>
            <a:endParaRPr lang="fr-FR" dirty="0" smtClean="0"/>
          </a:p>
          <a:p>
            <a:endParaRPr lang="en-US" dirty="0"/>
          </a:p>
        </p:txBody>
      </p:sp>
      <p:sp>
        <p:nvSpPr>
          <p:cNvPr id="3"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
        <p:nvSpPr>
          <p:cNvPr id="4" name="Titre 1"/>
          <p:cNvSpPr>
            <a:spLocks noGrp="1"/>
          </p:cNvSpPr>
          <p:nvPr>
            <p:ph type="title"/>
          </p:nvPr>
        </p:nvSpPr>
        <p:spPr>
          <a:xfrm>
            <a:off x="574675" y="304800"/>
            <a:ext cx="8001000" cy="1216025"/>
          </a:xfrm>
        </p:spPr>
        <p:txBody>
          <a:bodyPr/>
          <a:lstStyle/>
          <a:p>
            <a:pPr>
              <a:defRPr/>
            </a:pPr>
            <a:r>
              <a:rPr lang="fr-FR" sz="5400" b="1" dirty="0" smtClean="0"/>
              <a:t>Clinique</a:t>
            </a:r>
            <a:r>
              <a:rPr lang="fr-FR" dirty="0" smtClean="0"/>
              <a:t> </a:t>
            </a:r>
            <a:endParaRPr lang="fr-FR" dirty="0"/>
          </a:p>
        </p:txBody>
      </p:sp>
    </p:spTree>
    <p:extLst>
      <p:ext uri="{BB962C8B-B14F-4D97-AF65-F5344CB8AC3E}">
        <p14:creationId xmlns:p14="http://schemas.microsoft.com/office/powerpoint/2010/main" val="17831053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Content Placeholder 2"/>
          <p:cNvSpPr>
            <a:spLocks noGrp="1"/>
          </p:cNvSpPr>
          <p:nvPr>
            <p:ph idx="1"/>
          </p:nvPr>
        </p:nvSpPr>
        <p:spPr>
          <a:xfrm>
            <a:off x="323528" y="1628800"/>
            <a:ext cx="7886700" cy="4351338"/>
          </a:xfrm>
        </p:spPr>
        <p:txBody>
          <a:bodyPr/>
          <a:lstStyle/>
          <a:p>
            <a:pPr marL="0" indent="0">
              <a:lnSpc>
                <a:spcPct val="130000"/>
              </a:lnSpc>
              <a:buNone/>
            </a:pPr>
            <a:r>
              <a:rPr lang="fr-FR" b="1" dirty="0" smtClean="0"/>
              <a:t>Phase 1: Péricardite sèche </a:t>
            </a:r>
            <a:r>
              <a:rPr lang="fr-FR" dirty="0" smtClean="0"/>
              <a:t>(rare)</a:t>
            </a:r>
          </a:p>
          <a:p>
            <a:pPr marL="0" indent="0">
              <a:lnSpc>
                <a:spcPct val="130000"/>
              </a:lnSpc>
              <a:buNone/>
            </a:pPr>
            <a:r>
              <a:rPr lang="fr-FR" dirty="0"/>
              <a:t>T</a:t>
            </a:r>
            <a:r>
              <a:rPr lang="fr-FR" dirty="0" smtClean="0"/>
              <a:t>ableau de </a:t>
            </a:r>
            <a:r>
              <a:rPr lang="fr-FR" dirty="0"/>
              <a:t>péricardite aiguë avec </a:t>
            </a:r>
            <a:endParaRPr lang="fr-FR" dirty="0" smtClean="0"/>
          </a:p>
          <a:p>
            <a:pPr marL="0" indent="0">
              <a:lnSpc>
                <a:spcPct val="130000"/>
              </a:lnSpc>
              <a:buNone/>
            </a:pPr>
            <a:r>
              <a:rPr lang="fr-FR" dirty="0"/>
              <a:t> </a:t>
            </a:r>
            <a:r>
              <a:rPr lang="fr-FR" dirty="0" smtClean="0"/>
              <a:t>-douleur </a:t>
            </a:r>
            <a:r>
              <a:rPr lang="fr-FR" dirty="0"/>
              <a:t>thoracique, </a:t>
            </a:r>
            <a:endParaRPr lang="fr-FR" dirty="0" smtClean="0"/>
          </a:p>
          <a:p>
            <a:pPr marL="0" indent="0">
              <a:lnSpc>
                <a:spcPct val="130000"/>
              </a:lnSpc>
              <a:buNone/>
            </a:pPr>
            <a:r>
              <a:rPr lang="fr-FR" dirty="0"/>
              <a:t> </a:t>
            </a:r>
            <a:r>
              <a:rPr lang="fr-FR" dirty="0" smtClean="0"/>
              <a:t>-frottement </a:t>
            </a:r>
            <a:r>
              <a:rPr lang="fr-FR" dirty="0"/>
              <a:t>péricardique et </a:t>
            </a:r>
            <a:endParaRPr lang="fr-FR" dirty="0" smtClean="0"/>
          </a:p>
          <a:p>
            <a:pPr marL="0" indent="0">
              <a:lnSpc>
                <a:spcPct val="130000"/>
              </a:lnSpc>
              <a:buNone/>
            </a:pPr>
            <a:r>
              <a:rPr lang="fr-FR" dirty="0"/>
              <a:t> </a:t>
            </a:r>
            <a:r>
              <a:rPr lang="fr-FR" dirty="0" smtClean="0"/>
              <a:t>-élévation </a:t>
            </a:r>
            <a:r>
              <a:rPr lang="fr-FR" dirty="0"/>
              <a:t>étendue du segment ST sans épanchement</a:t>
            </a:r>
            <a:endParaRPr lang="en-US" dirty="0"/>
          </a:p>
        </p:txBody>
      </p:sp>
      <p:sp>
        <p:nvSpPr>
          <p:cNvPr id="3"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
        <p:nvSpPr>
          <p:cNvPr id="4" name="Titre 1"/>
          <p:cNvSpPr>
            <a:spLocks noGrp="1"/>
          </p:cNvSpPr>
          <p:nvPr>
            <p:ph type="title"/>
          </p:nvPr>
        </p:nvSpPr>
        <p:spPr>
          <a:xfrm>
            <a:off x="574675" y="304800"/>
            <a:ext cx="8001000" cy="1216025"/>
          </a:xfrm>
        </p:spPr>
        <p:txBody>
          <a:bodyPr/>
          <a:lstStyle/>
          <a:p>
            <a:pPr>
              <a:defRPr/>
            </a:pPr>
            <a:r>
              <a:rPr lang="fr-FR" sz="5400" b="1" dirty="0" smtClean="0"/>
              <a:t>Clinique</a:t>
            </a:r>
            <a:r>
              <a:rPr lang="fr-FR" dirty="0" smtClean="0"/>
              <a:t> </a:t>
            </a:r>
            <a:endParaRPr lang="fr-FR" dirty="0"/>
          </a:p>
        </p:txBody>
      </p:sp>
    </p:spTree>
    <p:extLst>
      <p:ext uri="{BB962C8B-B14F-4D97-AF65-F5344CB8AC3E}">
        <p14:creationId xmlns:p14="http://schemas.microsoft.com/office/powerpoint/2010/main" val="40494324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Content Placeholder 2"/>
          <p:cNvSpPr>
            <a:spLocks noGrp="1"/>
          </p:cNvSpPr>
          <p:nvPr>
            <p:ph idx="1"/>
          </p:nvPr>
        </p:nvSpPr>
        <p:spPr>
          <a:xfrm>
            <a:off x="0" y="1844824"/>
            <a:ext cx="9144000" cy="3907160"/>
          </a:xfrm>
        </p:spPr>
        <p:txBody>
          <a:bodyPr/>
          <a:lstStyle/>
          <a:p>
            <a:pPr marL="0" indent="0">
              <a:buNone/>
            </a:pPr>
            <a:r>
              <a:rPr lang="fr-FR" sz="2800" b="1" dirty="0" smtClean="0"/>
              <a:t>Phase 2: péricardite avec épanchement+++</a:t>
            </a:r>
          </a:p>
          <a:p>
            <a:pPr marL="0" indent="0">
              <a:lnSpc>
                <a:spcPct val="140000"/>
              </a:lnSpc>
              <a:buNone/>
            </a:pPr>
            <a:r>
              <a:rPr lang="fr-FR" dirty="0" smtClean="0"/>
              <a:t> </a:t>
            </a:r>
            <a:r>
              <a:rPr lang="fr-FR" sz="2400" dirty="0" smtClean="0"/>
              <a:t>Tableau d’insuffisance </a:t>
            </a:r>
            <a:r>
              <a:rPr lang="fr-FR" sz="2400" dirty="0"/>
              <a:t>cardiaque et/ou de tamponnade cardiaque en </a:t>
            </a:r>
            <a:r>
              <a:rPr lang="fr-FR" sz="2400" dirty="0" smtClean="0"/>
              <a:t>fonction de l’épanchement</a:t>
            </a:r>
          </a:p>
          <a:p>
            <a:pPr marL="0" indent="0">
              <a:lnSpc>
                <a:spcPct val="140000"/>
              </a:lnSpc>
              <a:buNone/>
            </a:pPr>
            <a:r>
              <a:rPr lang="fr-FR" sz="2400" dirty="0"/>
              <a:t> </a:t>
            </a:r>
            <a:r>
              <a:rPr lang="en-US" altLang="fr" sz="2400" dirty="0" err="1" smtClean="0"/>
              <a:t>Tamponnade</a:t>
            </a:r>
            <a:r>
              <a:rPr lang="en-US" altLang="fr" sz="2400" dirty="0" smtClean="0"/>
              <a:t> </a:t>
            </a:r>
            <a:r>
              <a:rPr lang="en-US" altLang="fr" sz="2400" dirty="0"/>
              <a:t>:</a:t>
            </a:r>
            <a:r>
              <a:rPr lang="en-US" altLang="fr" sz="2400" dirty="0" smtClean="0"/>
              <a:t> </a:t>
            </a:r>
            <a:r>
              <a:rPr lang="en-US" altLang="fr" sz="2400" dirty="0" err="1" smtClean="0"/>
              <a:t>tachycardie</a:t>
            </a:r>
            <a:r>
              <a:rPr lang="en-US" altLang="fr" sz="2400" dirty="0"/>
              <a:t>, </a:t>
            </a:r>
            <a:r>
              <a:rPr lang="en-US" altLang="fr" sz="2400" dirty="0" smtClean="0"/>
              <a:t>hypotension, </a:t>
            </a:r>
            <a:r>
              <a:rPr lang="en-US" altLang="fr" sz="2400" dirty="0" err="1" smtClean="0"/>
              <a:t>collapsus</a:t>
            </a:r>
            <a:r>
              <a:rPr lang="en-US" altLang="fr" sz="2400" dirty="0"/>
              <a:t>/</a:t>
            </a:r>
            <a:r>
              <a:rPr lang="en-US" altLang="fr" sz="2400" dirty="0" smtClean="0"/>
              <a:t>choc</a:t>
            </a:r>
            <a:r>
              <a:rPr lang="en-US" altLang="fr" sz="2400" dirty="0"/>
              <a:t>, un pouls paradoxal , </a:t>
            </a:r>
            <a:r>
              <a:rPr lang="en-US" altLang="fr" sz="2400" dirty="0" err="1"/>
              <a:t>assourdissements</a:t>
            </a:r>
            <a:r>
              <a:rPr lang="en-US" altLang="fr" sz="2400" dirty="0"/>
              <a:t> </a:t>
            </a:r>
            <a:r>
              <a:rPr lang="en-US" altLang="fr" sz="2400" dirty="0" smtClean="0"/>
              <a:t>BDC </a:t>
            </a:r>
            <a:r>
              <a:rPr lang="en-US" altLang="fr" sz="2400" dirty="0" err="1" smtClean="0"/>
              <a:t>cœur</a:t>
            </a:r>
            <a:endParaRPr lang="fr-FR" sz="2400" dirty="0" smtClean="0"/>
          </a:p>
        </p:txBody>
      </p:sp>
      <p:sp>
        <p:nvSpPr>
          <p:cNvPr id="4"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
        <p:nvSpPr>
          <p:cNvPr id="5" name="Titre 1"/>
          <p:cNvSpPr>
            <a:spLocks noGrp="1"/>
          </p:cNvSpPr>
          <p:nvPr>
            <p:ph type="title"/>
          </p:nvPr>
        </p:nvSpPr>
        <p:spPr>
          <a:xfrm>
            <a:off x="574675" y="304800"/>
            <a:ext cx="8001000" cy="1216025"/>
          </a:xfrm>
        </p:spPr>
        <p:txBody>
          <a:bodyPr/>
          <a:lstStyle/>
          <a:p>
            <a:pPr>
              <a:defRPr/>
            </a:pPr>
            <a:r>
              <a:rPr lang="fr-FR" sz="5400" b="1" dirty="0" smtClean="0"/>
              <a:t>Clinique</a:t>
            </a:r>
            <a:r>
              <a:rPr lang="fr-FR" dirty="0" smtClean="0"/>
              <a:t> </a:t>
            </a:r>
            <a:endParaRPr lang="fr-FR" dirty="0"/>
          </a:p>
        </p:txBody>
      </p:sp>
    </p:spTree>
    <p:extLst>
      <p:ext uri="{BB962C8B-B14F-4D97-AF65-F5344CB8AC3E}">
        <p14:creationId xmlns:p14="http://schemas.microsoft.com/office/powerpoint/2010/main" val="11594516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Content Placeholder 2"/>
          <p:cNvSpPr>
            <a:spLocks noGrp="1"/>
          </p:cNvSpPr>
          <p:nvPr>
            <p:ph idx="1"/>
          </p:nvPr>
        </p:nvSpPr>
        <p:spPr/>
        <p:txBody>
          <a:bodyPr/>
          <a:lstStyle/>
          <a:p>
            <a:r>
              <a:rPr lang="fr-FR" b="1" dirty="0" smtClean="0"/>
              <a:t>Phase 3: Phase d’Absorption</a:t>
            </a:r>
          </a:p>
          <a:p>
            <a:pPr marL="0" indent="0">
              <a:lnSpc>
                <a:spcPct val="140000"/>
              </a:lnSpc>
              <a:buNone/>
            </a:pPr>
            <a:r>
              <a:rPr lang="fr-FR" sz="2400" dirty="0" smtClean="0"/>
              <a:t>Signes de péricardite </a:t>
            </a:r>
            <a:r>
              <a:rPr lang="fr-FR" sz="2400" dirty="0"/>
              <a:t>constrictive </a:t>
            </a:r>
            <a:endParaRPr lang="fr-FR" sz="2400" dirty="0" smtClean="0"/>
          </a:p>
          <a:p>
            <a:pPr marL="0" indent="0">
              <a:lnSpc>
                <a:spcPct val="140000"/>
              </a:lnSpc>
              <a:buNone/>
            </a:pPr>
            <a:r>
              <a:rPr lang="fr-FR" sz="2400" dirty="0"/>
              <a:t>M</a:t>
            </a:r>
            <a:r>
              <a:rPr lang="fr-FR" sz="2400" dirty="0" smtClean="0"/>
              <a:t>ais présence à la radiologie </a:t>
            </a:r>
            <a:r>
              <a:rPr lang="fr-FR" sz="2400" dirty="0"/>
              <a:t>et </a:t>
            </a:r>
            <a:r>
              <a:rPr lang="fr-FR" sz="2400" dirty="0" smtClean="0"/>
              <a:t>échocardiographie  </a:t>
            </a:r>
            <a:r>
              <a:rPr lang="fr-FR" sz="2400" dirty="0"/>
              <a:t>d'un liquide fibrineux épais autour du cœur</a:t>
            </a:r>
            <a:endParaRPr lang="en-US" sz="2400" dirty="0"/>
          </a:p>
        </p:txBody>
      </p:sp>
      <p:sp>
        <p:nvSpPr>
          <p:cNvPr id="4"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
        <p:nvSpPr>
          <p:cNvPr id="5" name="Titre 1"/>
          <p:cNvSpPr>
            <a:spLocks noGrp="1"/>
          </p:cNvSpPr>
          <p:nvPr>
            <p:ph type="title"/>
          </p:nvPr>
        </p:nvSpPr>
        <p:spPr>
          <a:xfrm>
            <a:off x="574675" y="304800"/>
            <a:ext cx="8001000" cy="1216025"/>
          </a:xfrm>
        </p:spPr>
        <p:txBody>
          <a:bodyPr/>
          <a:lstStyle/>
          <a:p>
            <a:pPr>
              <a:defRPr/>
            </a:pPr>
            <a:r>
              <a:rPr lang="fr-FR" sz="5400" b="1" dirty="0" smtClean="0"/>
              <a:t>Clinique</a:t>
            </a:r>
            <a:r>
              <a:rPr lang="fr-FR" dirty="0" smtClean="0"/>
              <a:t> </a:t>
            </a:r>
            <a:endParaRPr lang="fr-FR" dirty="0"/>
          </a:p>
        </p:txBody>
      </p:sp>
    </p:spTree>
    <p:extLst>
      <p:ext uri="{BB962C8B-B14F-4D97-AF65-F5344CB8AC3E}">
        <p14:creationId xmlns:p14="http://schemas.microsoft.com/office/powerpoint/2010/main" val="13221255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Content Placeholder 2"/>
          <p:cNvSpPr>
            <a:spLocks noGrp="1"/>
          </p:cNvSpPr>
          <p:nvPr>
            <p:ph idx="1"/>
          </p:nvPr>
        </p:nvSpPr>
        <p:spPr>
          <a:xfrm>
            <a:off x="107504" y="1844824"/>
            <a:ext cx="8928992" cy="4133033"/>
          </a:xfrm>
        </p:spPr>
        <p:txBody>
          <a:bodyPr>
            <a:normAutofit/>
          </a:bodyPr>
          <a:lstStyle/>
          <a:p>
            <a:pPr marL="0" indent="0">
              <a:lnSpc>
                <a:spcPct val="150000"/>
              </a:lnSpc>
              <a:buNone/>
            </a:pPr>
            <a:r>
              <a:rPr lang="fr-FR" sz="2800" b="1" dirty="0" smtClean="0"/>
              <a:t>Phase 4: Péricardite constrictive</a:t>
            </a:r>
          </a:p>
          <a:p>
            <a:pPr marL="0" indent="0">
              <a:lnSpc>
                <a:spcPct val="150000"/>
              </a:lnSpc>
              <a:buNone/>
            </a:pPr>
            <a:r>
              <a:rPr lang="fr-FR" sz="2400" dirty="0"/>
              <a:t>S</a:t>
            </a:r>
            <a:r>
              <a:rPr lang="fr-FR" sz="2400" dirty="0" smtClean="0"/>
              <a:t>ignes </a:t>
            </a:r>
            <a:r>
              <a:rPr lang="fr-FR" sz="2400" dirty="0"/>
              <a:t>de péricardite constrictive </a:t>
            </a:r>
            <a:r>
              <a:rPr lang="fr-FR" sz="2400" dirty="0" smtClean="0"/>
              <a:t>sans </a:t>
            </a:r>
            <a:r>
              <a:rPr lang="fr-FR" sz="2400" dirty="0"/>
              <a:t>liquide </a:t>
            </a:r>
            <a:r>
              <a:rPr lang="fr-FR" sz="2400" dirty="0" smtClean="0"/>
              <a:t>résiduel</a:t>
            </a:r>
          </a:p>
          <a:p>
            <a:pPr>
              <a:lnSpc>
                <a:spcPct val="150000"/>
              </a:lnSpc>
            </a:pPr>
            <a:r>
              <a:rPr lang="fr-FR" sz="2000" dirty="0"/>
              <a:t>I</a:t>
            </a:r>
            <a:r>
              <a:rPr lang="fr-FR" sz="2000" dirty="0" smtClean="0"/>
              <a:t>nsuffisance cardiaque: ascite, OMI </a:t>
            </a:r>
          </a:p>
          <a:p>
            <a:pPr>
              <a:lnSpc>
                <a:spcPct val="150000"/>
              </a:lnSpc>
            </a:pPr>
            <a:r>
              <a:rPr lang="fr-FR" sz="2000" dirty="0"/>
              <a:t>I</a:t>
            </a:r>
            <a:r>
              <a:rPr lang="fr-FR" sz="2000" dirty="0" smtClean="0"/>
              <a:t>nsuffisance </a:t>
            </a:r>
            <a:r>
              <a:rPr lang="fr-FR" sz="2000" dirty="0"/>
              <a:t>hépatique </a:t>
            </a:r>
            <a:r>
              <a:rPr lang="fr-FR" sz="2000" dirty="0" smtClean="0"/>
              <a:t>(congestion passive) </a:t>
            </a:r>
          </a:p>
          <a:p>
            <a:pPr>
              <a:lnSpc>
                <a:spcPct val="150000"/>
              </a:lnSpc>
            </a:pPr>
            <a:r>
              <a:rPr lang="fr-FR" sz="2000" dirty="0"/>
              <a:t>V</a:t>
            </a:r>
            <a:r>
              <a:rPr lang="fr-FR" sz="2000" dirty="0" smtClean="0"/>
              <a:t>ibrance </a:t>
            </a:r>
            <a:r>
              <a:rPr lang="fr-FR" sz="2000" dirty="0"/>
              <a:t>péricardique</a:t>
            </a:r>
            <a:r>
              <a:rPr lang="fr-FR" sz="2000" dirty="0" smtClean="0"/>
              <a:t>,</a:t>
            </a:r>
          </a:p>
          <a:p>
            <a:pPr>
              <a:lnSpc>
                <a:spcPct val="150000"/>
              </a:lnSpc>
            </a:pPr>
            <a:r>
              <a:rPr lang="fr-FR" sz="2000" dirty="0"/>
              <a:t>S</a:t>
            </a:r>
            <a:r>
              <a:rPr lang="fr-FR" sz="2000" dirty="0" smtClean="0"/>
              <a:t>igne </a:t>
            </a:r>
            <a:r>
              <a:rPr lang="fr-FR" sz="2000" dirty="0"/>
              <a:t>de </a:t>
            </a:r>
            <a:r>
              <a:rPr lang="fr-FR" sz="2000" dirty="0" err="1"/>
              <a:t>Kussmaul</a:t>
            </a:r>
            <a:r>
              <a:rPr lang="fr-FR" sz="2000" dirty="0"/>
              <a:t> (</a:t>
            </a:r>
            <a:r>
              <a:rPr lang="fr-FR" sz="1800" dirty="0"/>
              <a:t>augmentation paradoxale de la pression veineuse jugulaire à l'inspiration</a:t>
            </a:r>
            <a:r>
              <a:rPr lang="fr-FR" sz="2000" dirty="0" smtClean="0"/>
              <a:t>)</a:t>
            </a:r>
            <a:endParaRPr lang="en-US" sz="2400" dirty="0"/>
          </a:p>
        </p:txBody>
      </p:sp>
      <p:sp>
        <p:nvSpPr>
          <p:cNvPr id="3" name="Rectangle 2"/>
          <p:cNvSpPr>
            <a:spLocks noChangeArrowheads="1"/>
          </p:cNvSpPr>
          <p:nvPr/>
        </p:nvSpPr>
        <p:spPr bwMode="auto">
          <a:xfrm>
            <a:off x="395288" y="6273800"/>
            <a:ext cx="832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rPr>
              <a:t>Godsent</a:t>
            </a:r>
            <a:r>
              <a:rPr lang="en-US" sz="1600" dirty="0">
                <a:solidFill>
                  <a:srgbClr val="000000"/>
                </a:solidFill>
              </a:rPr>
              <a:t> </a:t>
            </a:r>
            <a:r>
              <a:rPr lang="en-US" sz="1600" dirty="0" err="1">
                <a:solidFill>
                  <a:srgbClr val="000000"/>
                </a:solidFill>
              </a:rPr>
              <a:t>Isiguzo</a:t>
            </a:r>
            <a:r>
              <a:rPr lang="en-US" sz="1600" dirty="0">
                <a:solidFill>
                  <a:srgbClr val="000000"/>
                </a:solidFill>
              </a:rPr>
              <a:t> et </a:t>
            </a:r>
            <a:r>
              <a:rPr lang="en-US" sz="1600" dirty="0" err="1">
                <a:solidFill>
                  <a:srgbClr val="000000"/>
                </a:solidFill>
              </a:rPr>
              <a:t>al:Diagnosis</a:t>
            </a:r>
            <a:r>
              <a:rPr lang="en-US" sz="1600" dirty="0">
                <a:solidFill>
                  <a:srgbClr val="000000"/>
                </a:solidFill>
              </a:rPr>
              <a:t> and Management of </a:t>
            </a:r>
            <a:r>
              <a:rPr lang="en-US" sz="1600" dirty="0" err="1">
                <a:solidFill>
                  <a:srgbClr val="000000"/>
                </a:solidFill>
              </a:rPr>
              <a:t>Tuberculous</a:t>
            </a:r>
            <a:r>
              <a:rPr lang="en-US" sz="1600" dirty="0">
                <a:solidFill>
                  <a:srgbClr val="000000"/>
                </a:solidFill>
              </a:rPr>
              <a:t> Pericarditis: What Is New? </a:t>
            </a:r>
            <a:r>
              <a:rPr lang="en-US" sz="1600" dirty="0" err="1">
                <a:solidFill>
                  <a:srgbClr val="000000"/>
                </a:solidFill>
              </a:rPr>
              <a:t>Curr</a:t>
            </a:r>
            <a:r>
              <a:rPr lang="en-US" sz="1600" dirty="0">
                <a:solidFill>
                  <a:srgbClr val="000000"/>
                </a:solidFill>
              </a:rPr>
              <a:t> </a:t>
            </a:r>
            <a:r>
              <a:rPr lang="en-US" sz="1600" dirty="0" err="1">
                <a:solidFill>
                  <a:srgbClr val="000000"/>
                </a:solidFill>
              </a:rPr>
              <a:t>Cardiol</a:t>
            </a:r>
            <a:r>
              <a:rPr lang="en-US" sz="1600" dirty="0">
                <a:solidFill>
                  <a:srgbClr val="000000"/>
                </a:solidFill>
              </a:rPr>
              <a:t> Rep. 2020; 22(1): 2.</a:t>
            </a:r>
          </a:p>
        </p:txBody>
      </p:sp>
      <p:sp>
        <p:nvSpPr>
          <p:cNvPr id="4" name="Titre 1"/>
          <p:cNvSpPr>
            <a:spLocks noGrp="1"/>
          </p:cNvSpPr>
          <p:nvPr>
            <p:ph type="title"/>
          </p:nvPr>
        </p:nvSpPr>
        <p:spPr>
          <a:xfrm>
            <a:off x="574675" y="304800"/>
            <a:ext cx="8001000" cy="1216025"/>
          </a:xfrm>
        </p:spPr>
        <p:txBody>
          <a:bodyPr/>
          <a:lstStyle/>
          <a:p>
            <a:pPr>
              <a:defRPr/>
            </a:pPr>
            <a:r>
              <a:rPr lang="fr-FR" sz="5400" b="1" dirty="0" smtClean="0"/>
              <a:t>Clinique</a:t>
            </a:r>
            <a:r>
              <a:rPr lang="fr-FR" dirty="0" smtClean="0"/>
              <a:t> </a:t>
            </a:r>
            <a:endParaRPr lang="fr-FR" dirty="0"/>
          </a:p>
        </p:txBody>
      </p:sp>
    </p:spTree>
    <p:extLst>
      <p:ext uri="{BB962C8B-B14F-4D97-AF65-F5344CB8AC3E}">
        <p14:creationId xmlns:p14="http://schemas.microsoft.com/office/powerpoint/2010/main" val="24146654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236538" y="4919663"/>
            <a:ext cx="7886700" cy="1500187"/>
          </a:xfrm>
        </p:spPr>
        <p:txBody>
          <a:bodyPr/>
          <a:lstStyle/>
          <a:p>
            <a:pPr>
              <a:defRPr/>
            </a:pPr>
            <a:endParaRPr lang="fr-FR" dirty="0" smtClean="0"/>
          </a:p>
          <a:p>
            <a:pPr marL="0" indent="0">
              <a:buFont typeface="Wingdings" charset="0"/>
              <a:buNone/>
              <a:defRPr/>
            </a:pPr>
            <a:endParaRPr lang="en-US" dirty="0"/>
          </a:p>
        </p:txBody>
      </p:sp>
      <p:sp>
        <p:nvSpPr>
          <p:cNvPr id="7" name="Rectangle 6"/>
          <p:cNvSpPr/>
          <p:nvPr/>
        </p:nvSpPr>
        <p:spPr>
          <a:xfrm>
            <a:off x="107950" y="1773238"/>
            <a:ext cx="8872538" cy="3938587"/>
          </a:xfrm>
          <a:prstGeom prst="rect">
            <a:avLst/>
          </a:prstGeom>
          <a:solidFill>
            <a:srgbClr val="FFFF00"/>
          </a:solidFill>
        </p:spPr>
        <p:txBody>
          <a:bodyPr>
            <a:spAutoFit/>
          </a:bodyPr>
          <a:lstStyle/>
          <a:p>
            <a:pPr>
              <a:lnSpc>
                <a:spcPct val="150000"/>
              </a:lnSpc>
              <a:defRPr/>
            </a:pPr>
            <a:r>
              <a:rPr lang="fr-FR" sz="2400" dirty="0"/>
              <a:t>La triade classique : </a:t>
            </a:r>
          </a:p>
          <a:p>
            <a:pPr marL="342900" indent="-342900">
              <a:lnSpc>
                <a:spcPct val="150000"/>
              </a:lnSpc>
              <a:buFont typeface="Wingdings" charset="2"/>
              <a:buChar char="§"/>
              <a:defRPr/>
            </a:pPr>
            <a:r>
              <a:rPr lang="fr-FR" sz="2400" dirty="0"/>
              <a:t>douleur </a:t>
            </a:r>
            <a:r>
              <a:rPr lang="fr-FR" sz="2400" dirty="0" smtClean="0"/>
              <a:t>thoracique </a:t>
            </a:r>
            <a:endParaRPr lang="fr-FR" sz="2400" dirty="0"/>
          </a:p>
          <a:p>
            <a:pPr marL="342900" indent="-342900">
              <a:lnSpc>
                <a:spcPct val="150000"/>
              </a:lnSpc>
              <a:buFont typeface="Wingdings" charset="2"/>
              <a:buChar char="§"/>
              <a:defRPr/>
            </a:pPr>
            <a:r>
              <a:rPr lang="fr-FR" sz="2400" dirty="0"/>
              <a:t>frottement péricardique,  </a:t>
            </a:r>
          </a:p>
          <a:p>
            <a:pPr marL="342900" indent="-342900">
              <a:lnSpc>
                <a:spcPct val="150000"/>
              </a:lnSpc>
              <a:buFont typeface="Wingdings" charset="2"/>
              <a:buChar char="§"/>
              <a:defRPr/>
            </a:pPr>
            <a:r>
              <a:rPr lang="fr-FR" sz="2400" dirty="0"/>
              <a:t>anomalies ST et onde </a:t>
            </a:r>
            <a:r>
              <a:rPr lang="fr-FR" sz="2400" dirty="0" err="1"/>
              <a:t>T</a:t>
            </a:r>
            <a:r>
              <a:rPr lang="fr-FR" sz="2400" dirty="0"/>
              <a:t>, dépression PQ typique de la </a:t>
            </a:r>
            <a:r>
              <a:rPr lang="fr-FR" sz="2400" b="1" dirty="0"/>
              <a:t>péricardite aiguë</a:t>
            </a:r>
            <a:r>
              <a:rPr lang="fr-FR" sz="2400" dirty="0"/>
              <a:t> est une présentation clinique rare de la </a:t>
            </a:r>
            <a:r>
              <a:rPr lang="fr-FR" sz="2400" b="1" dirty="0"/>
              <a:t>péricardite tuberculeuse</a:t>
            </a:r>
            <a:r>
              <a:rPr lang="fr-FR" sz="2400" dirty="0"/>
              <a:t>, représentant seulement </a:t>
            </a:r>
            <a:r>
              <a:rPr lang="fr-FR" sz="2400" b="1" dirty="0"/>
              <a:t>3 à 8 % des patients</a:t>
            </a:r>
          </a:p>
        </p:txBody>
      </p:sp>
      <p:sp>
        <p:nvSpPr>
          <p:cNvPr id="74755" name="Title 2"/>
          <p:cNvSpPr txBox="1">
            <a:spLocks/>
          </p:cNvSpPr>
          <p:nvPr/>
        </p:nvSpPr>
        <p:spPr bwMode="auto">
          <a:xfrm>
            <a:off x="30163" y="549275"/>
            <a:ext cx="78867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fr-FR" sz="4400" b="1">
                <a:solidFill>
                  <a:schemeClr val="tx2"/>
                </a:solidFill>
                <a:cs typeface="Arial" charset="0"/>
              </a:rPr>
              <a:t>Clinique</a:t>
            </a:r>
            <a:endParaRPr lang="en-US" sz="4400" b="1">
              <a:solidFill>
                <a:schemeClr val="tx2"/>
              </a:solidFill>
              <a:cs typeface="Arial" charset="0"/>
            </a:endParaRPr>
          </a:p>
        </p:txBody>
      </p:sp>
      <p:sp>
        <p:nvSpPr>
          <p:cNvPr id="74756" name="ZoneTexte 1"/>
          <p:cNvSpPr txBox="1">
            <a:spLocks noChangeArrowheads="1"/>
          </p:cNvSpPr>
          <p:nvPr/>
        </p:nvSpPr>
        <p:spPr bwMode="auto">
          <a:xfrm>
            <a:off x="209550" y="6146800"/>
            <a:ext cx="89646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a:t>Mayosi BM et al. Clinical characteristics and initial management of patients with tuberculous pericarditis in the HIV era: The investigation of the management of pericarditis in Africa (IMPI Africa) registry. BMC Infectious Diseases. 2006;6(2)</a:t>
            </a:r>
            <a:endParaRPr lang="fr-FR" sz="140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620713"/>
            <a:ext cx="7886700" cy="631825"/>
          </a:xfrm>
        </p:spPr>
        <p:txBody>
          <a:bodyPr>
            <a:noAutofit/>
          </a:bodyPr>
          <a:lstStyle/>
          <a:p>
            <a:pPr>
              <a:defRPr/>
            </a:pPr>
            <a:r>
              <a:rPr lang="fr-FR" sz="3600" b="1" dirty="0" err="1" smtClean="0"/>
              <a:t>Paraclinique</a:t>
            </a:r>
            <a:endParaRPr lang="en-US" sz="3600" b="1" dirty="0"/>
          </a:p>
        </p:txBody>
      </p:sp>
      <p:sp>
        <p:nvSpPr>
          <p:cNvPr id="3" name="Content Placeholder 2"/>
          <p:cNvSpPr>
            <a:spLocks noGrp="1"/>
          </p:cNvSpPr>
          <p:nvPr>
            <p:ph idx="1"/>
          </p:nvPr>
        </p:nvSpPr>
        <p:spPr>
          <a:xfrm>
            <a:off x="155574" y="1773238"/>
            <a:ext cx="8988425" cy="4470400"/>
          </a:xfrm>
        </p:spPr>
        <p:txBody>
          <a:bodyPr>
            <a:normAutofit/>
          </a:bodyPr>
          <a:lstStyle/>
          <a:p>
            <a:pPr marL="0" indent="0">
              <a:lnSpc>
                <a:spcPct val="140000"/>
              </a:lnSpc>
              <a:buFont typeface="Wingdings" charset="0"/>
              <a:buNone/>
            </a:pPr>
            <a:r>
              <a:rPr lang="fr-FR" sz="2800" dirty="0" smtClean="0">
                <a:latin typeface="Verdana" charset="0"/>
                <a:ea typeface="ＭＳ Ｐゴシック" charset="0"/>
              </a:rPr>
              <a:t>Une </a:t>
            </a:r>
            <a:r>
              <a:rPr lang="fr-FR" sz="2800" dirty="0">
                <a:latin typeface="Verdana" charset="0"/>
                <a:ea typeface="ＭＳ Ｐゴシック" charset="0"/>
              </a:rPr>
              <a:t>évaluation des </a:t>
            </a:r>
            <a:r>
              <a:rPr lang="fr-FR" sz="2800" b="1" dirty="0" err="1">
                <a:latin typeface="Verdana" charset="0"/>
                <a:ea typeface="ＭＳ Ｐゴシック" charset="0"/>
              </a:rPr>
              <a:t>biomarqueurs</a:t>
            </a:r>
            <a:r>
              <a:rPr lang="fr-FR" sz="2800" b="1" dirty="0">
                <a:latin typeface="Verdana" charset="0"/>
                <a:ea typeface="ＭＳ Ｐゴシック" charset="0"/>
              </a:rPr>
              <a:t> d’inflammation </a:t>
            </a:r>
            <a:r>
              <a:rPr lang="fr-FR" sz="2800" dirty="0">
                <a:latin typeface="Verdana" charset="0"/>
                <a:ea typeface="ＭＳ Ｐゴシック" charset="0"/>
              </a:rPr>
              <a:t>(CRP) est recommandée chez les patients ayant un épanchement péricardique (I, C).</a:t>
            </a:r>
          </a:p>
          <a:p>
            <a:pPr marL="0" indent="0">
              <a:buFont typeface="Wingdings" charset="0"/>
              <a:buNone/>
            </a:pPr>
            <a:endParaRPr lang="en-US" dirty="0">
              <a:latin typeface="Verdana" charset="0"/>
              <a:ea typeface="ＭＳ Ｐゴシック" charset="0"/>
            </a:endParaRPr>
          </a:p>
          <a:p>
            <a:pPr marL="0" indent="0">
              <a:buFont typeface="Wingdings" charset="0"/>
              <a:buNone/>
            </a:pPr>
            <a:r>
              <a:rPr lang="en-US" dirty="0">
                <a:latin typeface="Verdana" charset="0"/>
                <a:ea typeface="ＭＳ Ｐゴシック" charset="0"/>
              </a:rPr>
              <a:t>ESC GUIDELINES 2015</a:t>
            </a:r>
            <a:endParaRPr lang="fr-FR" dirty="0">
              <a:latin typeface="Verdana" charset="0"/>
              <a:ea typeface="ＭＳ Ｐゴシック" charset="0"/>
            </a:endParaRPr>
          </a:p>
        </p:txBody>
      </p:sp>
      <p:pic>
        <p:nvPicPr>
          <p:cNvPr id="778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5324475"/>
            <a:ext cx="8493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p:cNvSpPr/>
          <p:nvPr/>
        </p:nvSpPr>
        <p:spPr>
          <a:xfrm>
            <a:off x="5148064" y="3717032"/>
            <a:ext cx="3995936"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cas clinique=68 mg/l</a:t>
            </a:r>
            <a:endParaRPr lang="fr-FR" sz="2400" b="1"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39960977"/>
              </p:ext>
            </p:extLst>
          </p:nvPr>
        </p:nvGraphicFramePr>
        <p:xfrm>
          <a:off x="539750" y="981075"/>
          <a:ext cx="7272338" cy="4094203"/>
        </p:xfrm>
        <a:graphic>
          <a:graphicData uri="http://schemas.openxmlformats.org/drawingml/2006/table">
            <a:tbl>
              <a:tblPr/>
              <a:tblGrid>
                <a:gridCol w="3636169"/>
                <a:gridCol w="3636169"/>
              </a:tblGrid>
              <a:tr h="603919">
                <a:tc gridSpan="2">
                  <a:txBody>
                    <a:bodyPr/>
                    <a:lstStyle/>
                    <a:p>
                      <a:pPr algn="ctr"/>
                      <a:r>
                        <a:rPr lang="en-US" sz="1800" b="1" dirty="0" err="1" smtClean="0"/>
                        <a:t>Tuberculous</a:t>
                      </a:r>
                      <a:r>
                        <a:rPr lang="en-US" sz="1800" b="1" dirty="0" smtClean="0"/>
                        <a:t> </a:t>
                      </a:r>
                      <a:r>
                        <a:rPr lang="en-US" sz="1800" b="1" dirty="0"/>
                        <a:t>Pericarditis Diagnostic Index</a:t>
                      </a:r>
                    </a:p>
                  </a:txBody>
                  <a:tcPr marL="67285" marR="67285" marT="44858" marB="44858" anchor="ctr"/>
                </a:tc>
                <a:tc hMerge="1">
                  <a:txBody>
                    <a:bodyPr/>
                    <a:lstStyle/>
                    <a:p>
                      <a:endParaRPr lang="en-US"/>
                    </a:p>
                  </a:txBody>
                  <a:tcPr/>
                </a:tc>
              </a:tr>
              <a:tr h="535988">
                <a:tc>
                  <a:txBody>
                    <a:bodyPr/>
                    <a:lstStyle/>
                    <a:p>
                      <a:pPr algn="ctr"/>
                      <a:r>
                        <a:rPr lang="en-US" sz="1800" b="1">
                          <a:solidFill>
                            <a:srgbClr val="000000"/>
                          </a:solidFill>
                          <a:effectLst/>
                        </a:rPr>
                        <a:t>Variable</a:t>
                      </a:r>
                    </a:p>
                  </a:txBody>
                  <a:tcPr marL="98123" marR="98123" marT="130837" marB="130837">
                    <a:lnL>
                      <a:noFill/>
                    </a:lnL>
                    <a:lnR>
                      <a:noFill/>
                    </a:lnR>
                    <a:lnB>
                      <a:noFill/>
                    </a:lnB>
                  </a:tcPr>
                </a:tc>
                <a:tc>
                  <a:txBody>
                    <a:bodyPr/>
                    <a:lstStyle/>
                    <a:p>
                      <a:pPr algn="ctr"/>
                      <a:r>
                        <a:rPr lang="en-US" sz="1800" b="1" dirty="0">
                          <a:solidFill>
                            <a:srgbClr val="000000"/>
                          </a:solidFill>
                          <a:effectLst/>
                        </a:rPr>
                        <a:t>Score</a:t>
                      </a:r>
                    </a:p>
                  </a:txBody>
                  <a:tcPr marL="98123" marR="98123" marT="130837" marB="130837">
                    <a:lnL>
                      <a:noFill/>
                    </a:lnL>
                    <a:lnR>
                      <a:noFill/>
                    </a:lnR>
                    <a:lnT>
                      <a:noFill/>
                    </a:lnT>
                    <a:lnB>
                      <a:noFill/>
                    </a:lnB>
                  </a:tcPr>
                </a:tc>
              </a:tr>
              <a:tr h="535988">
                <a:tc>
                  <a:txBody>
                    <a:bodyPr/>
                    <a:lstStyle/>
                    <a:p>
                      <a:pPr algn="ctr"/>
                      <a:r>
                        <a:rPr lang="en-US" sz="1800" b="1" dirty="0" err="1" smtClean="0">
                          <a:effectLst/>
                        </a:rPr>
                        <a:t>Perte</a:t>
                      </a:r>
                      <a:r>
                        <a:rPr lang="en-US" sz="1800" b="1" baseline="0" dirty="0" smtClean="0">
                          <a:effectLst/>
                        </a:rPr>
                        <a:t> de </a:t>
                      </a:r>
                      <a:r>
                        <a:rPr lang="en-US" sz="1800" b="1" baseline="0" dirty="0" err="1" smtClean="0">
                          <a:effectLst/>
                        </a:rPr>
                        <a:t>poids</a:t>
                      </a:r>
                      <a:endParaRPr lang="en-US" sz="1800" b="1" dirty="0">
                        <a:effectLst/>
                      </a:endParaRPr>
                    </a:p>
                  </a:txBody>
                  <a:tcPr marL="98123" marR="98123" marT="130837" marB="130837" anchor="ctr">
                    <a:lnL>
                      <a:noFill/>
                    </a:lnL>
                    <a:lnR>
                      <a:noFill/>
                    </a:lnR>
                    <a:lnT>
                      <a:noFill/>
                    </a:lnT>
                    <a:lnB w="9525" cap="flat" cmpd="sng" algn="ctr">
                      <a:solidFill>
                        <a:srgbClr val="D4D5D6"/>
                      </a:solidFill>
                      <a:prstDash val="solid"/>
                      <a:round/>
                      <a:headEnd type="none" w="med" len="med"/>
                      <a:tailEnd type="none" w="med" len="med"/>
                    </a:lnB>
                  </a:tcPr>
                </a:tc>
                <a:tc>
                  <a:txBody>
                    <a:bodyPr/>
                    <a:lstStyle/>
                    <a:p>
                      <a:pPr algn="ctr"/>
                      <a:r>
                        <a:rPr lang="en-US" sz="1800" b="1">
                          <a:effectLst/>
                        </a:rPr>
                        <a:t>1</a:t>
                      </a:r>
                    </a:p>
                  </a:txBody>
                  <a:tcPr marL="98123" marR="98123" marT="130837" marB="130837" anchor="ctr">
                    <a:lnL>
                      <a:noFill/>
                    </a:lnL>
                    <a:lnR>
                      <a:noFill/>
                    </a:lnR>
                    <a:lnT>
                      <a:noFill/>
                    </a:lnT>
                    <a:lnB w="9525" cap="flat" cmpd="sng" algn="ctr">
                      <a:solidFill>
                        <a:srgbClr val="D4D5D6"/>
                      </a:solidFill>
                      <a:prstDash val="solid"/>
                      <a:round/>
                      <a:headEnd type="none" w="med" len="med"/>
                      <a:tailEnd type="none" w="med" len="med"/>
                    </a:lnB>
                  </a:tcPr>
                </a:tc>
              </a:tr>
              <a:tr h="535988">
                <a:tc>
                  <a:txBody>
                    <a:bodyPr/>
                    <a:lstStyle/>
                    <a:p>
                      <a:pPr algn="ctr"/>
                      <a:r>
                        <a:rPr lang="en-US" sz="1800" b="1" dirty="0" err="1" smtClean="0">
                          <a:effectLst/>
                        </a:rPr>
                        <a:t>Sueurs</a:t>
                      </a:r>
                      <a:r>
                        <a:rPr lang="en-US" sz="1800" b="1" baseline="0" dirty="0" smtClean="0">
                          <a:effectLst/>
                        </a:rPr>
                        <a:t> </a:t>
                      </a:r>
                      <a:r>
                        <a:rPr lang="en-US" sz="1800" b="1" baseline="0" dirty="0" err="1" smtClean="0">
                          <a:effectLst/>
                        </a:rPr>
                        <a:t>profuses</a:t>
                      </a:r>
                      <a:endParaRPr lang="en-US" sz="1800" b="1" dirty="0">
                        <a:effectLst/>
                      </a:endParaRP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800" b="1">
                          <a:effectLst/>
                        </a:rPr>
                        <a:t>1</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535988">
                <a:tc>
                  <a:txBody>
                    <a:bodyPr/>
                    <a:lstStyle/>
                    <a:p>
                      <a:pPr algn="ctr"/>
                      <a:r>
                        <a:rPr lang="en-US" sz="1800" b="1" dirty="0">
                          <a:effectLst/>
                        </a:rPr>
                        <a:t>Fever &gt;38°C</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800" b="1" dirty="0">
                          <a:effectLst/>
                        </a:rPr>
                        <a:t>2</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810303">
                <a:tc>
                  <a:txBody>
                    <a:bodyPr/>
                    <a:lstStyle/>
                    <a:p>
                      <a:pPr algn="ctr"/>
                      <a:r>
                        <a:rPr lang="en-US" sz="1800" b="1">
                          <a:effectLst/>
                        </a:rPr>
                        <a:t>White blood cell count &lt;10×10</a:t>
                      </a:r>
                      <a:r>
                        <a:rPr lang="en-US" sz="1800" b="1" baseline="30000">
                          <a:effectLst/>
                        </a:rPr>
                        <a:t>9</a:t>
                      </a:r>
                      <a:endParaRPr lang="en-US" sz="1800" b="1">
                        <a:effectLst/>
                      </a:endParaRP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800" b="1" dirty="0">
                          <a:effectLst/>
                        </a:rPr>
                        <a:t>3</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535988">
                <a:tc>
                  <a:txBody>
                    <a:bodyPr/>
                    <a:lstStyle/>
                    <a:p>
                      <a:pPr algn="ctr"/>
                      <a:r>
                        <a:rPr lang="en-US" sz="1800" b="1" dirty="0">
                          <a:effectLst/>
                        </a:rPr>
                        <a:t>Serum globulin &gt;40 g/L</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800" b="1" dirty="0">
                          <a:effectLst/>
                        </a:rPr>
                        <a:t>3</a:t>
                      </a:r>
                    </a:p>
                  </a:txBody>
                  <a:tcPr marL="98123" marR="98123" marT="130837" marB="130837"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bl>
          </a:graphicData>
        </a:graphic>
      </p:graphicFrame>
      <p:sp>
        <p:nvSpPr>
          <p:cNvPr id="4" name="Rectangle 1"/>
          <p:cNvSpPr>
            <a:spLocks noGrp="1" noChangeArrowheads="1"/>
          </p:cNvSpPr>
          <p:nvPr>
            <p:ph type="title"/>
          </p:nvPr>
        </p:nvSpPr>
        <p:spPr>
          <a:xfrm>
            <a:off x="269875" y="155575"/>
            <a:ext cx="6419850" cy="395288"/>
          </a:xfrm>
          <a:solidFill>
            <a:srgbClr val="F8F9FA"/>
          </a:solid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7457" rIns="0" bIns="-17457" anchor="ctr">
            <a:spAutoFit/>
          </a:bodyPr>
          <a:lstStyle/>
          <a:p>
            <a:pPr>
              <a:defRPr/>
            </a:pPr>
            <a:r>
              <a:rPr lang="fr-FR" sz="2800" b="1" u="sng" dirty="0" smtClean="0">
                <a:solidFill>
                  <a:srgbClr val="202124"/>
                </a:solidFill>
                <a:latin typeface="+mn-lt"/>
                <a:ea typeface="inherit"/>
              </a:rPr>
              <a:t>Scores de prédiction clinique</a:t>
            </a:r>
            <a:r>
              <a:rPr lang="fr-FR" sz="2800" b="1" u="sng" dirty="0" smtClean="0">
                <a:solidFill>
                  <a:schemeClr val="tx1"/>
                </a:solidFill>
                <a:latin typeface="+mn-lt"/>
              </a:rPr>
              <a:t> </a:t>
            </a:r>
          </a:p>
        </p:txBody>
      </p:sp>
      <p:sp>
        <p:nvSpPr>
          <p:cNvPr id="76825" name="Rectangle 2"/>
          <p:cNvSpPr>
            <a:spLocks noChangeArrowheads="1"/>
          </p:cNvSpPr>
          <p:nvPr/>
        </p:nvSpPr>
        <p:spPr bwMode="auto">
          <a:xfrm>
            <a:off x="79375" y="-50800"/>
            <a:ext cx="428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42830" rIns="0" bIns="71415" anchor="ctr">
            <a:spAutoFit/>
          </a:bodyPr>
          <a:lstStyle/>
          <a:p>
            <a:pPr eaLnBrk="0" hangingPunct="0"/>
            <a:r>
              <a:rPr lang="en-US" sz="1200">
                <a:solidFill>
                  <a:srgbClr val="000000"/>
                </a:solidFill>
                <a:latin typeface="Arial" charset="0"/>
                <a:ea typeface="HelveticaNeue" charset="0"/>
                <a:cs typeface="HelveticaNeue" charset="0"/>
              </a:rPr>
              <a:t>.</a:t>
            </a:r>
            <a:endParaRPr lang="en-US">
              <a:latin typeface="Arial" charset="0"/>
            </a:endParaRPr>
          </a:p>
        </p:txBody>
      </p:sp>
      <p:sp>
        <p:nvSpPr>
          <p:cNvPr id="76826" name="Rectangle 6"/>
          <p:cNvSpPr>
            <a:spLocks noChangeArrowheads="1"/>
          </p:cNvSpPr>
          <p:nvPr/>
        </p:nvSpPr>
        <p:spPr bwMode="auto">
          <a:xfrm>
            <a:off x="265113" y="6187206"/>
            <a:ext cx="8867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00"/>
                </a:solidFill>
                <a:latin typeface="HelveticaNeue" charset="0"/>
              </a:rPr>
              <a:t>Reuter H et al. Diagnosing tuberculous pericarditis. </a:t>
            </a:r>
            <a:r>
              <a:rPr lang="en-US" sz="1600" b="1">
                <a:solidFill>
                  <a:srgbClr val="000000"/>
                </a:solidFill>
                <a:latin typeface="HelveticaNeue" charset="0"/>
              </a:rPr>
              <a:t>QJM</a:t>
            </a:r>
            <a:r>
              <a:rPr lang="en-US" sz="1600">
                <a:solidFill>
                  <a:srgbClr val="000000"/>
                </a:solidFill>
                <a:latin typeface="HelveticaNeue" charset="0"/>
              </a:rPr>
              <a:t>. 2006; 99:827–839.</a:t>
            </a:r>
            <a:endParaRPr lang="en-US" sz="1600"/>
          </a:p>
        </p:txBody>
      </p:sp>
      <p:sp>
        <p:nvSpPr>
          <p:cNvPr id="76827" name="Rectangle 8"/>
          <p:cNvSpPr>
            <a:spLocks noChangeArrowheads="1"/>
          </p:cNvSpPr>
          <p:nvPr/>
        </p:nvSpPr>
        <p:spPr bwMode="auto">
          <a:xfrm>
            <a:off x="250825" y="5157788"/>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dirty="0"/>
              <a:t>un score </a:t>
            </a:r>
            <a:r>
              <a:rPr lang="fr-FR" sz="2000" dirty="0" smtClean="0"/>
              <a:t>de prédiction </a:t>
            </a:r>
            <a:r>
              <a:rPr lang="fr-FR" sz="2000" dirty="0"/>
              <a:t>clinique global &gt;6 </a:t>
            </a:r>
            <a:r>
              <a:rPr lang="fr-FR" sz="2000" dirty="0" smtClean="0"/>
              <a:t>=&gt; </a:t>
            </a:r>
            <a:r>
              <a:rPr lang="fr-FR" sz="2000" dirty="0"/>
              <a:t>sensibilité de </a:t>
            </a:r>
            <a:r>
              <a:rPr lang="fr-FR" sz="2000" b="1" dirty="0"/>
              <a:t>86</a:t>
            </a:r>
            <a:r>
              <a:rPr lang="fr-FR" sz="2000" dirty="0"/>
              <a:t> % et une spécificité de </a:t>
            </a:r>
            <a:r>
              <a:rPr lang="fr-FR" sz="2000" b="1" dirty="0"/>
              <a:t>85</a:t>
            </a:r>
            <a:r>
              <a:rPr lang="fr-FR" sz="2000" dirty="0"/>
              <a:t> %.</a:t>
            </a:r>
            <a:endParaRPr lang="en-US" sz="2000" dirty="0"/>
          </a:p>
        </p:txBody>
      </p:sp>
      <p:sp>
        <p:nvSpPr>
          <p:cNvPr id="2" name="Rectangle à coins arrondis 1"/>
          <p:cNvSpPr/>
          <p:nvPr/>
        </p:nvSpPr>
        <p:spPr>
          <a:xfrm>
            <a:off x="7020272" y="3573016"/>
            <a:ext cx="21237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Score cas clinique=7</a:t>
            </a:r>
            <a:endParaRPr lang="fr-FR" sz="2400"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820738"/>
          </a:xfrm>
        </p:spPr>
        <p:txBody>
          <a:bodyPr/>
          <a:lstStyle/>
          <a:p>
            <a:pPr>
              <a:defRPr/>
            </a:pPr>
            <a:r>
              <a:rPr lang="fr-FR" b="1" dirty="0" smtClean="0"/>
              <a:t>ECG et péricardite aiguë</a:t>
            </a:r>
            <a:endParaRPr lang="fr-FR" b="1" dirty="0"/>
          </a:p>
        </p:txBody>
      </p:sp>
      <p:pic>
        <p:nvPicPr>
          <p:cNvPr id="5" name="Espace réservé du contenu 4" descr="Capture d’écran 2021-10-16 à 19.34.5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074" t="28362" r="33695" b="10782"/>
          <a:stretch/>
        </p:blipFill>
        <p:spPr>
          <a:xfrm>
            <a:off x="611188" y="1577975"/>
            <a:ext cx="8353425" cy="4268788"/>
          </a:xfrm>
        </p:spPr>
      </p:pic>
      <p:sp>
        <p:nvSpPr>
          <p:cNvPr id="4" name="Rectangle à coins arrondis 3"/>
          <p:cNvSpPr/>
          <p:nvPr/>
        </p:nvSpPr>
        <p:spPr>
          <a:xfrm>
            <a:off x="1547813" y="6308725"/>
            <a:ext cx="6911975" cy="54927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3200" baseline="30000" dirty="0"/>
          </a:p>
          <a:p>
            <a:pPr algn="ctr">
              <a:defRPr/>
            </a:pPr>
            <a:r>
              <a:rPr lang="da-DK" b="1" dirty="0">
                <a:solidFill>
                  <a:srgbClr val="000000"/>
                </a:solidFill>
              </a:rPr>
              <a:t>N Caren G N </a:t>
            </a:r>
            <a:r>
              <a:rPr lang="da-DK" b="1" dirty="0" err="1">
                <a:solidFill>
                  <a:srgbClr val="000000"/>
                </a:solidFill>
              </a:rPr>
              <a:t>Engl</a:t>
            </a:r>
            <a:r>
              <a:rPr lang="da-DK" b="1" dirty="0">
                <a:solidFill>
                  <a:srgbClr val="000000"/>
                </a:solidFill>
              </a:rPr>
              <a:t> J Med 2014;371:2410-6.</a:t>
            </a:r>
            <a:r>
              <a:rPr lang="da-DK" b="1" dirty="0"/>
              <a:t/>
            </a:r>
            <a:br>
              <a:rPr lang="da-DK" b="1" dirty="0"/>
            </a:br>
            <a:endParaRPr lang="da-DK" dirty="0"/>
          </a:p>
          <a:p>
            <a:pPr algn="ctr">
              <a:defRPr/>
            </a:pPr>
            <a:r>
              <a:rPr lang="fr-FR" baseline="30000" dirty="0"/>
              <a:t>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re 1"/>
          <p:cNvSpPr>
            <a:spLocks noGrp="1"/>
          </p:cNvSpPr>
          <p:nvPr>
            <p:ph type="title"/>
          </p:nvPr>
        </p:nvSpPr>
        <p:spPr>
          <a:xfrm>
            <a:off x="1043608" y="332656"/>
            <a:ext cx="7632848" cy="1143000"/>
          </a:xfrm>
        </p:spPr>
        <p:txBody>
          <a:bodyPr/>
          <a:lstStyle/>
          <a:p>
            <a:pPr eaLnBrk="1" hangingPunct="1"/>
            <a:r>
              <a:rPr lang="fr-FR" sz="4000" b="1" dirty="0" smtClean="0">
                <a:solidFill>
                  <a:srgbClr val="A70202"/>
                </a:solidFill>
              </a:rPr>
              <a:t>ECG: </a:t>
            </a:r>
            <a:r>
              <a:rPr lang="fr-FR" sz="4000" b="1" i="1" dirty="0">
                <a:solidFill>
                  <a:schemeClr val="accent2"/>
                </a:solidFill>
              </a:rPr>
              <a:t>4 </a:t>
            </a:r>
            <a:r>
              <a:rPr lang="fr-FR" sz="4000" b="1" i="1" dirty="0" smtClean="0">
                <a:solidFill>
                  <a:schemeClr val="accent2"/>
                </a:solidFill>
              </a:rPr>
              <a:t>stades </a:t>
            </a:r>
            <a:r>
              <a:rPr lang="fr-FR" sz="4000" b="1" i="1" dirty="0" err="1" smtClean="0">
                <a:solidFill>
                  <a:schemeClr val="accent2"/>
                </a:solidFill>
              </a:rPr>
              <a:t>Holzmann</a:t>
            </a:r>
            <a:endParaRPr lang="fr-FR" sz="4000" b="1" dirty="0">
              <a:solidFill>
                <a:srgbClr val="A70202"/>
              </a:solidFill>
              <a:latin typeface="Calibri" charset="0"/>
            </a:endParaRPr>
          </a:p>
        </p:txBody>
      </p:sp>
      <p:sp>
        <p:nvSpPr>
          <p:cNvPr id="2051" name="Espace réservé du contenu 2"/>
          <p:cNvSpPr>
            <a:spLocks/>
          </p:cNvSpPr>
          <p:nvPr/>
        </p:nvSpPr>
        <p:spPr bwMode="auto">
          <a:xfrm>
            <a:off x="142875" y="1500188"/>
            <a:ext cx="8929688" cy="4857750"/>
          </a:xfrm>
          <a:prstGeom prst="rect">
            <a:avLst/>
          </a:prstGeom>
          <a:noFill/>
          <a:ln w="9525">
            <a:noFill/>
            <a:miter lim="800000"/>
            <a:headEnd/>
            <a:tailEnd/>
          </a:ln>
        </p:spPr>
        <p:txBody>
          <a:bodyPr/>
          <a:lstStyle/>
          <a:p>
            <a:pPr marL="342900" indent="-342900" eaLnBrk="0" hangingPunct="0">
              <a:spcBef>
                <a:spcPct val="20000"/>
              </a:spcBef>
              <a:defRPr/>
            </a:pPr>
            <a:r>
              <a:rPr lang="fr-FR" sz="3200" b="1" dirty="0">
                <a:solidFill>
                  <a:srgbClr val="008BBC"/>
                </a:solidFill>
                <a:latin typeface="Calibri" pitchFamily="34" charset="0"/>
                <a:ea typeface="+mn-ea"/>
                <a:cs typeface="+mn-cs"/>
              </a:rPr>
              <a:t> </a:t>
            </a:r>
            <a:endParaRPr lang="fr-FR" sz="3000" b="1" dirty="0">
              <a:solidFill>
                <a:srgbClr val="008BBC"/>
              </a:solidFill>
              <a:latin typeface="Calibri" pitchFamily="34" charset="0"/>
              <a:ea typeface="+mn-ea"/>
              <a:cs typeface="+mn-cs"/>
            </a:endParaRPr>
          </a:p>
          <a:p>
            <a:pPr marL="342900" indent="-342900" eaLnBrk="0" hangingPunct="0">
              <a:lnSpc>
                <a:spcPct val="150000"/>
              </a:lnSpc>
              <a:spcBef>
                <a:spcPct val="20000"/>
              </a:spcBef>
              <a:defRPr/>
            </a:pPr>
            <a:r>
              <a:rPr lang="fr-FR" sz="3000" b="1" i="1" dirty="0">
                <a:solidFill>
                  <a:srgbClr val="008BBC"/>
                </a:solidFill>
                <a:latin typeface="Calibri" pitchFamily="34" charset="0"/>
                <a:ea typeface="+mn-ea"/>
                <a:cs typeface="+mn-cs"/>
              </a:rPr>
              <a:t>		</a:t>
            </a:r>
            <a:r>
              <a:rPr lang="fr-FR" sz="2500" i="1" dirty="0">
                <a:solidFill>
                  <a:schemeClr val="tx2"/>
                </a:solidFill>
                <a:latin typeface="Calibri" pitchFamily="34" charset="0"/>
                <a:ea typeface="+mn-ea"/>
                <a:cs typeface="+mn-cs"/>
              </a:rPr>
              <a:t>			</a:t>
            </a:r>
          </a:p>
          <a:p>
            <a:pPr marL="342900" indent="-342900" eaLnBrk="0" hangingPunct="0">
              <a:lnSpc>
                <a:spcPct val="150000"/>
              </a:lnSpc>
              <a:spcBef>
                <a:spcPct val="20000"/>
              </a:spcBef>
              <a:defRPr/>
            </a:pPr>
            <a:r>
              <a:rPr lang="fr-FR" sz="2500" i="1" dirty="0">
                <a:solidFill>
                  <a:schemeClr val="tx2"/>
                </a:solidFill>
                <a:latin typeface="Calibri" pitchFamily="34" charset="0"/>
                <a:ea typeface="+mn-ea"/>
                <a:cs typeface="+mn-cs"/>
              </a:rPr>
              <a:t>						</a:t>
            </a:r>
          </a:p>
          <a:p>
            <a:pPr marL="342900" indent="-342900" eaLnBrk="0" hangingPunct="0">
              <a:spcBef>
                <a:spcPct val="20000"/>
              </a:spcBef>
              <a:defRPr/>
            </a:pPr>
            <a:r>
              <a:rPr lang="fr-FR" sz="2500" i="1" dirty="0">
                <a:solidFill>
                  <a:schemeClr val="tx2"/>
                </a:solidFill>
                <a:latin typeface="Calibri" pitchFamily="34" charset="0"/>
                <a:ea typeface="+mn-ea"/>
                <a:cs typeface="+mn-cs"/>
              </a:rPr>
              <a:t>		</a:t>
            </a:r>
          </a:p>
          <a:p>
            <a:pPr marL="342900" indent="-342900" eaLnBrk="0" hangingPunct="0">
              <a:spcBef>
                <a:spcPct val="20000"/>
              </a:spcBef>
              <a:defRPr/>
            </a:pPr>
            <a:endParaRPr lang="fr-FR" sz="2500" i="1" dirty="0">
              <a:solidFill>
                <a:schemeClr val="tx2"/>
              </a:solidFill>
              <a:latin typeface="Calibri" pitchFamily="34" charset="0"/>
              <a:ea typeface="+mn-ea"/>
              <a:cs typeface="+mn-cs"/>
            </a:endParaRPr>
          </a:p>
          <a:p>
            <a:pPr marL="342900" indent="-342900" eaLnBrk="0" hangingPunct="0">
              <a:spcBef>
                <a:spcPct val="20000"/>
              </a:spcBef>
              <a:defRPr/>
            </a:pPr>
            <a:endParaRPr lang="fr-FR" sz="2500" i="1" dirty="0">
              <a:solidFill>
                <a:schemeClr val="tx2"/>
              </a:solidFill>
              <a:latin typeface="Calibri" pitchFamily="34" charset="0"/>
              <a:ea typeface="+mn-ea"/>
              <a:cs typeface="+mn-cs"/>
            </a:endParaRPr>
          </a:p>
          <a:p>
            <a:pPr marL="342900" indent="-342900" eaLnBrk="0" hangingPunct="0">
              <a:spcBef>
                <a:spcPct val="20000"/>
              </a:spcBef>
              <a:defRPr/>
            </a:pPr>
            <a:r>
              <a:rPr lang="fr-FR" sz="2500" i="1" dirty="0">
                <a:solidFill>
                  <a:schemeClr val="tx2"/>
                </a:solidFill>
                <a:latin typeface="Calibri" pitchFamily="34" charset="0"/>
                <a:ea typeface="+mn-ea"/>
                <a:cs typeface="+mn-cs"/>
              </a:rPr>
              <a:t>			    </a:t>
            </a:r>
          </a:p>
          <a:p>
            <a:pPr marL="342900" indent="-342900" eaLnBrk="0" hangingPunct="0">
              <a:spcBef>
                <a:spcPct val="20000"/>
              </a:spcBef>
              <a:defRPr/>
            </a:pPr>
            <a:r>
              <a:rPr lang="fr-FR" sz="3000" b="1" dirty="0">
                <a:solidFill>
                  <a:srgbClr val="008BBC"/>
                </a:solidFill>
                <a:latin typeface="Calibri" pitchFamily="34" charset="0"/>
                <a:ea typeface="+mn-ea"/>
                <a:cs typeface="+mn-cs"/>
              </a:rPr>
              <a:t>		      </a:t>
            </a:r>
            <a:r>
              <a:rPr lang="fr-FR" sz="3200" dirty="0">
                <a:latin typeface="Calibri" pitchFamily="34" charset="0"/>
                <a:ea typeface="+mn-ea"/>
                <a:cs typeface="+mn-cs"/>
              </a:rPr>
              <a:t/>
            </a:r>
            <a:br>
              <a:rPr lang="fr-FR" sz="3200" dirty="0">
                <a:latin typeface="Calibri" pitchFamily="34" charset="0"/>
                <a:ea typeface="+mn-ea"/>
                <a:cs typeface="+mn-cs"/>
              </a:rPr>
            </a:br>
            <a:endParaRPr lang="fr-FR" sz="3200" dirty="0">
              <a:latin typeface="Arial" pitchFamily="34" charset="0"/>
              <a:ea typeface="+mn-ea"/>
              <a:cs typeface="+mn-cs"/>
            </a:endParaRPr>
          </a:p>
        </p:txBody>
      </p:sp>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4" y="4365104"/>
            <a:ext cx="2328863" cy="185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Freeform 950"/>
          <p:cNvSpPr>
            <a:spLocks/>
          </p:cNvSpPr>
          <p:nvPr/>
        </p:nvSpPr>
        <p:spPr bwMode="auto">
          <a:xfrm rot="5967557" flipV="1">
            <a:off x="6472327" y="4757373"/>
            <a:ext cx="481607" cy="319014"/>
          </a:xfrm>
          <a:custGeom>
            <a:avLst/>
            <a:gdLst/>
            <a:ahLst/>
            <a:cxnLst>
              <a:cxn ang="0">
                <a:pos x="88" y="0"/>
              </a:cxn>
              <a:cxn ang="0">
                <a:pos x="45" y="6"/>
              </a:cxn>
              <a:cxn ang="0">
                <a:pos x="53" y="16"/>
              </a:cxn>
              <a:cxn ang="0">
                <a:pos x="0" y="74"/>
              </a:cxn>
              <a:cxn ang="0">
                <a:pos x="63" y="30"/>
              </a:cxn>
              <a:cxn ang="0">
                <a:pos x="71" y="41"/>
              </a:cxn>
              <a:cxn ang="0">
                <a:pos x="88" y="0"/>
              </a:cxn>
            </a:cxnLst>
            <a:rect l="0" t="0" r="r" b="b"/>
            <a:pathLst>
              <a:path w="88" h="74">
                <a:moveTo>
                  <a:pt x="88" y="0"/>
                </a:moveTo>
                <a:cubicBezTo>
                  <a:pt x="45" y="6"/>
                  <a:pt x="45" y="6"/>
                  <a:pt x="45" y="6"/>
                </a:cubicBezTo>
                <a:cubicBezTo>
                  <a:pt x="53" y="16"/>
                  <a:pt x="53" y="16"/>
                  <a:pt x="53" y="16"/>
                </a:cubicBezTo>
                <a:cubicBezTo>
                  <a:pt x="34" y="33"/>
                  <a:pt x="20" y="55"/>
                  <a:pt x="0" y="74"/>
                </a:cubicBezTo>
                <a:cubicBezTo>
                  <a:pt x="19" y="56"/>
                  <a:pt x="44" y="44"/>
                  <a:pt x="63" y="30"/>
                </a:cubicBezTo>
                <a:cubicBezTo>
                  <a:pt x="71" y="41"/>
                  <a:pt x="71" y="41"/>
                  <a:pt x="71" y="41"/>
                </a:cubicBezTo>
                <a:lnTo>
                  <a:pt x="88" y="0"/>
                </a:lnTo>
                <a:close/>
              </a:path>
            </a:pathLst>
          </a:custGeom>
          <a:solidFill>
            <a:srgbClr val="FF0000"/>
          </a:solidFill>
          <a:ln w="7938" cap="rnd">
            <a:noFill/>
            <a:prstDash val="solid"/>
            <a:round/>
            <a:headEnd/>
            <a:tailEnd/>
          </a:ln>
          <a:scene3d>
            <a:camera prst="orthographicFront"/>
            <a:lightRig rig="threePt" dir="t"/>
          </a:scene3d>
          <a:sp3d>
            <a:bevelT/>
          </a:sp3d>
        </p:spPr>
        <p:txBody>
          <a:bodyPr/>
          <a:lstStyle/>
          <a:p>
            <a:pPr fontAlgn="auto">
              <a:spcBef>
                <a:spcPts val="0"/>
              </a:spcBef>
              <a:spcAft>
                <a:spcPts val="0"/>
              </a:spcAft>
              <a:defRPr/>
            </a:pPr>
            <a:endParaRPr lang="fr-FR" kern="0" dirty="0">
              <a:solidFill>
                <a:sysClr val="windowText" lastClr="000000"/>
              </a:solidFill>
              <a:latin typeface="+mn-lt"/>
              <a:ea typeface="+mn-ea"/>
              <a:cs typeface="+mn-cs"/>
            </a:endParaRPr>
          </a:p>
        </p:txBody>
      </p:sp>
      <p:pic>
        <p:nvPicPr>
          <p:cNvPr id="14" name="Picture 2" descr="C:\Users\sony\Desktop\Image1.png"/>
          <p:cNvPicPr>
            <a:picLocks noChangeAspect="1" noChangeArrowheads="1"/>
          </p:cNvPicPr>
          <p:nvPr/>
        </p:nvPicPr>
        <p:blipFill>
          <a:blip r:embed="rId4"/>
          <a:srcRect l="7973" t="11111" r="8303" b="11111"/>
          <a:stretch>
            <a:fillRect/>
          </a:stretch>
        </p:blipFill>
        <p:spPr bwMode="auto">
          <a:xfrm>
            <a:off x="1547664" y="2132856"/>
            <a:ext cx="2428875" cy="1857375"/>
          </a:xfrm>
          <a:prstGeom prst="rect">
            <a:avLst/>
          </a:prstGeom>
          <a:ln>
            <a:noFill/>
          </a:ln>
          <a:effectLst>
            <a:outerShdw blurRad="190500" algn="tl" rotWithShape="0">
              <a:srgbClr val="000000">
                <a:alpha val="70000"/>
              </a:srgbClr>
            </a:outerShdw>
          </a:effectLst>
        </p:spPr>
      </p:pic>
      <p:pic>
        <p:nvPicPr>
          <p:cNvPr id="15" name="Picture 3"/>
          <p:cNvPicPr>
            <a:picLocks noChangeAspect="1" noChangeArrowheads="1"/>
          </p:cNvPicPr>
          <p:nvPr/>
        </p:nvPicPr>
        <p:blipFill>
          <a:blip r:embed="rId5" cstate="print">
            <a:lum contrast="10000"/>
            <a:extLst>
              <a:ext uri="{28A0092B-C50C-407E-A947-70E740481C1C}">
                <a14:useLocalDpi xmlns:a14="http://schemas.microsoft.com/office/drawing/2010/main" val="0"/>
              </a:ext>
            </a:extLst>
          </a:blip>
          <a:srcRect l="5156"/>
          <a:stretch>
            <a:fillRect/>
          </a:stretch>
        </p:blipFill>
        <p:spPr bwMode="auto">
          <a:xfrm>
            <a:off x="4788024" y="2132856"/>
            <a:ext cx="2357438" cy="185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6" cstate="print">
            <a:lum contrast="10000"/>
            <a:extLst>
              <a:ext uri="{28A0092B-C50C-407E-A947-70E740481C1C}">
                <a14:useLocalDpi xmlns:a14="http://schemas.microsoft.com/office/drawing/2010/main" val="0"/>
              </a:ext>
            </a:extLst>
          </a:blip>
          <a:srcRect/>
          <a:stretch/>
        </p:blipFill>
        <p:spPr bwMode="auto">
          <a:xfrm>
            <a:off x="1547664" y="4293096"/>
            <a:ext cx="2357438" cy="185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950"/>
          <p:cNvSpPr>
            <a:spLocks/>
          </p:cNvSpPr>
          <p:nvPr/>
        </p:nvSpPr>
        <p:spPr bwMode="auto">
          <a:xfrm rot="3373724" flipV="1">
            <a:off x="6325839" y="2838251"/>
            <a:ext cx="481607" cy="319014"/>
          </a:xfrm>
          <a:custGeom>
            <a:avLst/>
            <a:gdLst/>
            <a:ahLst/>
            <a:cxnLst>
              <a:cxn ang="0">
                <a:pos x="88" y="0"/>
              </a:cxn>
              <a:cxn ang="0">
                <a:pos x="45" y="6"/>
              </a:cxn>
              <a:cxn ang="0">
                <a:pos x="53" y="16"/>
              </a:cxn>
              <a:cxn ang="0">
                <a:pos x="0" y="74"/>
              </a:cxn>
              <a:cxn ang="0">
                <a:pos x="63" y="30"/>
              </a:cxn>
              <a:cxn ang="0">
                <a:pos x="71" y="41"/>
              </a:cxn>
              <a:cxn ang="0">
                <a:pos x="88" y="0"/>
              </a:cxn>
            </a:cxnLst>
            <a:rect l="0" t="0" r="r" b="b"/>
            <a:pathLst>
              <a:path w="88" h="74">
                <a:moveTo>
                  <a:pt x="88" y="0"/>
                </a:moveTo>
                <a:cubicBezTo>
                  <a:pt x="45" y="6"/>
                  <a:pt x="45" y="6"/>
                  <a:pt x="45" y="6"/>
                </a:cubicBezTo>
                <a:cubicBezTo>
                  <a:pt x="53" y="16"/>
                  <a:pt x="53" y="16"/>
                  <a:pt x="53" y="16"/>
                </a:cubicBezTo>
                <a:cubicBezTo>
                  <a:pt x="34" y="33"/>
                  <a:pt x="20" y="55"/>
                  <a:pt x="0" y="74"/>
                </a:cubicBezTo>
                <a:cubicBezTo>
                  <a:pt x="19" y="56"/>
                  <a:pt x="44" y="44"/>
                  <a:pt x="63" y="30"/>
                </a:cubicBezTo>
                <a:cubicBezTo>
                  <a:pt x="71" y="41"/>
                  <a:pt x="71" y="41"/>
                  <a:pt x="71" y="41"/>
                </a:cubicBezTo>
                <a:lnTo>
                  <a:pt x="88" y="0"/>
                </a:lnTo>
                <a:close/>
              </a:path>
            </a:pathLst>
          </a:custGeom>
          <a:solidFill>
            <a:srgbClr val="FF0000"/>
          </a:solidFill>
          <a:ln w="7938" cap="rnd">
            <a:noFill/>
            <a:prstDash val="solid"/>
            <a:round/>
            <a:headEnd/>
            <a:tailEnd/>
          </a:ln>
          <a:scene3d>
            <a:camera prst="orthographicFront"/>
            <a:lightRig rig="threePt" dir="t"/>
          </a:scene3d>
          <a:sp3d>
            <a:bevelT/>
          </a:sp3d>
        </p:spPr>
        <p:txBody>
          <a:bodyPr/>
          <a:lstStyle/>
          <a:p>
            <a:pPr fontAlgn="auto">
              <a:spcBef>
                <a:spcPts val="0"/>
              </a:spcBef>
              <a:spcAft>
                <a:spcPts val="0"/>
              </a:spcAft>
              <a:defRPr/>
            </a:pPr>
            <a:endParaRPr lang="fr-FR" kern="0" dirty="0">
              <a:solidFill>
                <a:sysClr val="windowText" lastClr="000000"/>
              </a:solidFill>
              <a:latin typeface="+mn-lt"/>
              <a:ea typeface="+mn-ea"/>
              <a:cs typeface="+mn-cs"/>
            </a:endParaRPr>
          </a:p>
        </p:txBody>
      </p:sp>
      <p:sp>
        <p:nvSpPr>
          <p:cNvPr id="24" name="Freeform 950"/>
          <p:cNvSpPr>
            <a:spLocks/>
          </p:cNvSpPr>
          <p:nvPr/>
        </p:nvSpPr>
        <p:spPr bwMode="auto">
          <a:xfrm rot="3373724" flipV="1">
            <a:off x="3085478" y="5214515"/>
            <a:ext cx="481607" cy="319014"/>
          </a:xfrm>
          <a:custGeom>
            <a:avLst/>
            <a:gdLst/>
            <a:ahLst/>
            <a:cxnLst>
              <a:cxn ang="0">
                <a:pos x="88" y="0"/>
              </a:cxn>
              <a:cxn ang="0">
                <a:pos x="45" y="6"/>
              </a:cxn>
              <a:cxn ang="0">
                <a:pos x="53" y="16"/>
              </a:cxn>
              <a:cxn ang="0">
                <a:pos x="0" y="74"/>
              </a:cxn>
              <a:cxn ang="0">
                <a:pos x="63" y="30"/>
              </a:cxn>
              <a:cxn ang="0">
                <a:pos x="71" y="41"/>
              </a:cxn>
              <a:cxn ang="0">
                <a:pos x="88" y="0"/>
              </a:cxn>
            </a:cxnLst>
            <a:rect l="0" t="0" r="r" b="b"/>
            <a:pathLst>
              <a:path w="88" h="74">
                <a:moveTo>
                  <a:pt x="88" y="0"/>
                </a:moveTo>
                <a:cubicBezTo>
                  <a:pt x="45" y="6"/>
                  <a:pt x="45" y="6"/>
                  <a:pt x="45" y="6"/>
                </a:cubicBezTo>
                <a:cubicBezTo>
                  <a:pt x="53" y="16"/>
                  <a:pt x="53" y="16"/>
                  <a:pt x="53" y="16"/>
                </a:cubicBezTo>
                <a:cubicBezTo>
                  <a:pt x="34" y="33"/>
                  <a:pt x="20" y="55"/>
                  <a:pt x="0" y="74"/>
                </a:cubicBezTo>
                <a:cubicBezTo>
                  <a:pt x="19" y="56"/>
                  <a:pt x="44" y="44"/>
                  <a:pt x="63" y="30"/>
                </a:cubicBezTo>
                <a:cubicBezTo>
                  <a:pt x="71" y="41"/>
                  <a:pt x="71" y="41"/>
                  <a:pt x="71" y="41"/>
                </a:cubicBezTo>
                <a:lnTo>
                  <a:pt x="88" y="0"/>
                </a:lnTo>
                <a:close/>
              </a:path>
            </a:pathLst>
          </a:custGeom>
          <a:solidFill>
            <a:srgbClr val="FF0000"/>
          </a:solidFill>
          <a:ln w="7938" cap="rnd">
            <a:noFill/>
            <a:prstDash val="solid"/>
            <a:round/>
            <a:headEnd/>
            <a:tailEnd/>
          </a:ln>
          <a:scene3d>
            <a:camera prst="orthographicFront"/>
            <a:lightRig rig="threePt" dir="t"/>
          </a:scene3d>
          <a:sp3d>
            <a:bevelT/>
          </a:sp3d>
        </p:spPr>
        <p:txBody>
          <a:bodyPr/>
          <a:lstStyle/>
          <a:p>
            <a:pPr fontAlgn="auto">
              <a:spcBef>
                <a:spcPts val="0"/>
              </a:spcBef>
              <a:spcAft>
                <a:spcPts val="0"/>
              </a:spcAft>
              <a:defRPr/>
            </a:pPr>
            <a:endParaRPr lang="fr-FR" kern="0" dirty="0">
              <a:solidFill>
                <a:sysClr val="windowText" lastClr="000000"/>
              </a:solidFill>
              <a:latin typeface="+mn-lt"/>
              <a:ea typeface="+mn-ea"/>
              <a:cs typeface="+mn-cs"/>
            </a:endParaRPr>
          </a:p>
        </p:txBody>
      </p:sp>
      <p:sp>
        <p:nvSpPr>
          <p:cNvPr id="25" name="Freeform 950"/>
          <p:cNvSpPr>
            <a:spLocks/>
          </p:cNvSpPr>
          <p:nvPr/>
        </p:nvSpPr>
        <p:spPr bwMode="auto">
          <a:xfrm rot="3373724" flipV="1">
            <a:off x="2797446" y="2478211"/>
            <a:ext cx="481607" cy="319014"/>
          </a:xfrm>
          <a:custGeom>
            <a:avLst/>
            <a:gdLst/>
            <a:ahLst/>
            <a:cxnLst>
              <a:cxn ang="0">
                <a:pos x="88" y="0"/>
              </a:cxn>
              <a:cxn ang="0">
                <a:pos x="45" y="6"/>
              </a:cxn>
              <a:cxn ang="0">
                <a:pos x="53" y="16"/>
              </a:cxn>
              <a:cxn ang="0">
                <a:pos x="0" y="74"/>
              </a:cxn>
              <a:cxn ang="0">
                <a:pos x="63" y="30"/>
              </a:cxn>
              <a:cxn ang="0">
                <a:pos x="71" y="41"/>
              </a:cxn>
              <a:cxn ang="0">
                <a:pos x="88" y="0"/>
              </a:cxn>
            </a:cxnLst>
            <a:rect l="0" t="0" r="r" b="b"/>
            <a:pathLst>
              <a:path w="88" h="74">
                <a:moveTo>
                  <a:pt x="88" y="0"/>
                </a:moveTo>
                <a:cubicBezTo>
                  <a:pt x="45" y="6"/>
                  <a:pt x="45" y="6"/>
                  <a:pt x="45" y="6"/>
                </a:cubicBezTo>
                <a:cubicBezTo>
                  <a:pt x="53" y="16"/>
                  <a:pt x="53" y="16"/>
                  <a:pt x="53" y="16"/>
                </a:cubicBezTo>
                <a:cubicBezTo>
                  <a:pt x="34" y="33"/>
                  <a:pt x="20" y="55"/>
                  <a:pt x="0" y="74"/>
                </a:cubicBezTo>
                <a:cubicBezTo>
                  <a:pt x="19" y="56"/>
                  <a:pt x="44" y="44"/>
                  <a:pt x="63" y="30"/>
                </a:cubicBezTo>
                <a:cubicBezTo>
                  <a:pt x="71" y="41"/>
                  <a:pt x="71" y="41"/>
                  <a:pt x="71" y="41"/>
                </a:cubicBezTo>
                <a:lnTo>
                  <a:pt x="88" y="0"/>
                </a:lnTo>
                <a:close/>
              </a:path>
            </a:pathLst>
          </a:custGeom>
          <a:solidFill>
            <a:srgbClr val="FF0000"/>
          </a:solidFill>
          <a:ln w="7938" cap="rnd">
            <a:noFill/>
            <a:prstDash val="solid"/>
            <a:round/>
            <a:headEnd/>
            <a:tailEnd/>
          </a:ln>
          <a:scene3d>
            <a:camera prst="orthographicFront"/>
            <a:lightRig rig="threePt" dir="t"/>
          </a:scene3d>
          <a:sp3d>
            <a:bevelT/>
          </a:sp3d>
        </p:spPr>
        <p:txBody>
          <a:bodyPr/>
          <a:lstStyle/>
          <a:p>
            <a:pPr fontAlgn="auto">
              <a:spcBef>
                <a:spcPts val="0"/>
              </a:spcBef>
              <a:spcAft>
                <a:spcPts val="0"/>
              </a:spcAft>
              <a:defRPr/>
            </a:pPr>
            <a:endParaRPr lang="fr-FR" kern="0" dirty="0">
              <a:solidFill>
                <a:sysClr val="windowText" lastClr="000000"/>
              </a:solidFill>
              <a:latin typeface="+mn-lt"/>
              <a:ea typeface="+mn-ea"/>
              <a:cs typeface="+mn-cs"/>
            </a:endParaRPr>
          </a:p>
        </p:txBody>
      </p:sp>
      <p:sp>
        <p:nvSpPr>
          <p:cNvPr id="17" name="Rectangle 9"/>
          <p:cNvSpPr>
            <a:spLocks noChangeArrowheads="1"/>
          </p:cNvSpPr>
          <p:nvPr/>
        </p:nvSpPr>
        <p:spPr bwMode="auto">
          <a:xfrm>
            <a:off x="179512" y="2996952"/>
            <a:ext cx="1152525"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dirty="0">
                <a:cs typeface="Arial" charset="0"/>
              </a:rPr>
              <a:t>Stade 1</a:t>
            </a:r>
          </a:p>
        </p:txBody>
      </p:sp>
      <p:sp>
        <p:nvSpPr>
          <p:cNvPr id="19" name="Rectangle 9"/>
          <p:cNvSpPr>
            <a:spLocks noChangeArrowheads="1"/>
          </p:cNvSpPr>
          <p:nvPr/>
        </p:nvSpPr>
        <p:spPr bwMode="auto">
          <a:xfrm>
            <a:off x="7524328" y="4941168"/>
            <a:ext cx="1152525"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dirty="0">
                <a:cs typeface="Arial" charset="0"/>
              </a:rPr>
              <a:t>Stade </a:t>
            </a:r>
            <a:r>
              <a:rPr lang="fr-FR" dirty="0" smtClean="0">
                <a:cs typeface="Arial" charset="0"/>
              </a:rPr>
              <a:t>4</a:t>
            </a:r>
            <a:endParaRPr lang="fr-FR" dirty="0">
              <a:cs typeface="Arial" charset="0"/>
            </a:endParaRPr>
          </a:p>
        </p:txBody>
      </p:sp>
      <p:sp>
        <p:nvSpPr>
          <p:cNvPr id="20" name="Rectangle 9"/>
          <p:cNvSpPr>
            <a:spLocks noChangeArrowheads="1"/>
          </p:cNvSpPr>
          <p:nvPr/>
        </p:nvSpPr>
        <p:spPr bwMode="auto">
          <a:xfrm>
            <a:off x="251520" y="5013176"/>
            <a:ext cx="1152525"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dirty="0">
                <a:cs typeface="Arial" charset="0"/>
              </a:rPr>
              <a:t>Stade </a:t>
            </a:r>
            <a:r>
              <a:rPr lang="fr-FR" dirty="0" smtClean="0">
                <a:cs typeface="Arial" charset="0"/>
              </a:rPr>
              <a:t>3</a:t>
            </a:r>
            <a:endParaRPr lang="fr-FR" dirty="0">
              <a:cs typeface="Arial" charset="0"/>
            </a:endParaRPr>
          </a:p>
        </p:txBody>
      </p:sp>
      <p:sp>
        <p:nvSpPr>
          <p:cNvPr id="26" name="Rectangle 9"/>
          <p:cNvSpPr>
            <a:spLocks noChangeArrowheads="1"/>
          </p:cNvSpPr>
          <p:nvPr/>
        </p:nvSpPr>
        <p:spPr bwMode="auto">
          <a:xfrm>
            <a:off x="7452320" y="2996952"/>
            <a:ext cx="1152525"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dirty="0">
                <a:cs typeface="Arial" charset="0"/>
              </a:rPr>
              <a:t>Stade </a:t>
            </a:r>
            <a:r>
              <a:rPr lang="fr-FR" dirty="0" smtClean="0">
                <a:cs typeface="Arial" charset="0"/>
              </a:rPr>
              <a:t>2</a:t>
            </a:r>
            <a:endParaRPr lang="fr-FR" dirty="0">
              <a:cs typeface="Arial" charset="0"/>
            </a:endParaRPr>
          </a:p>
        </p:txBody>
      </p:sp>
    </p:spTree>
    <p:extLst>
      <p:ext uri="{BB962C8B-B14F-4D97-AF65-F5344CB8AC3E}">
        <p14:creationId xmlns:p14="http://schemas.microsoft.com/office/powerpoint/2010/main" val="162769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nodeType="afterGroup">
                            <p:stCondLst>
                              <p:cond delay="2000"/>
                            </p:stCondLst>
                            <p:childTnLst>
                              <p:par>
                                <p:cTn id="9" presetID="10" presetClass="entr" presetSubtype="0" repeatCount="400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childTnLst>
                          </p:cTn>
                        </p:par>
                        <p:par>
                          <p:cTn id="21" fill="hold">
                            <p:stCondLst>
                              <p:cond delay="6000"/>
                            </p:stCondLst>
                            <p:childTnLst>
                              <p:par>
                                <p:cTn id="22" presetID="10" presetClass="entr" presetSubtype="0" repeatCount="400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10000"/>
                            </p:stCondLst>
                            <p:childTnLst>
                              <p:par>
                                <p:cTn id="26" presetID="10" presetClass="entr" presetSubtype="0" repeatCount="400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childTnLst>
                          </p:cTn>
                        </p:par>
                        <p:par>
                          <p:cTn id="29" fill="hold">
                            <p:stCondLst>
                              <p:cond delay="14000"/>
                            </p:stCondLst>
                            <p:childTnLst>
                              <p:par>
                                <p:cTn id="30" presetID="10" presetClass="entr" presetSubtype="0" repeatCount="4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fr-FR" b="1" dirty="0" smtClean="0"/>
              <a:t>Introduction</a:t>
            </a:r>
          </a:p>
        </p:txBody>
      </p:sp>
      <p:sp>
        <p:nvSpPr>
          <p:cNvPr id="10243" name="Rectangle 3"/>
          <p:cNvSpPr>
            <a:spLocks noGrp="1" noChangeArrowheads="1"/>
          </p:cNvSpPr>
          <p:nvPr>
            <p:ph type="body" idx="1"/>
          </p:nvPr>
        </p:nvSpPr>
        <p:spPr>
          <a:xfrm>
            <a:off x="107950" y="2133600"/>
            <a:ext cx="8928100" cy="4267200"/>
          </a:xfrm>
        </p:spPr>
        <p:txBody>
          <a:bodyPr/>
          <a:lstStyle/>
          <a:p>
            <a:pPr>
              <a:lnSpc>
                <a:spcPct val="140000"/>
              </a:lnSpc>
              <a:defRPr/>
            </a:pPr>
            <a:r>
              <a:rPr lang="fr-FR" sz="2000" b="1" dirty="0" smtClean="0"/>
              <a:t>Problème </a:t>
            </a:r>
            <a:r>
              <a:rPr lang="fr-FR" sz="2000" b="1" dirty="0"/>
              <a:t>de santé publique +</a:t>
            </a:r>
            <a:r>
              <a:rPr lang="fr-FR" sz="2000" b="1" dirty="0" smtClean="0"/>
              <a:t>+</a:t>
            </a:r>
          </a:p>
          <a:p>
            <a:pPr>
              <a:lnSpc>
                <a:spcPct val="140000"/>
              </a:lnSpc>
              <a:defRPr/>
            </a:pPr>
            <a:r>
              <a:rPr lang="fr-FR" sz="2000" b="1" dirty="0" smtClean="0"/>
              <a:t>En 2019, plus de 10 millions de cas. (OMS)</a:t>
            </a:r>
          </a:p>
          <a:p>
            <a:pPr>
              <a:lnSpc>
                <a:spcPct val="140000"/>
              </a:lnSpc>
              <a:defRPr/>
            </a:pPr>
            <a:r>
              <a:rPr lang="fr-FR" sz="2000" b="1" dirty="0" smtClean="0"/>
              <a:t>25 % de ces malades ont été diagnostiqués en Afrique </a:t>
            </a:r>
            <a:endParaRPr lang="fr-FR" sz="2000" b="1" dirty="0"/>
          </a:p>
          <a:p>
            <a:pPr>
              <a:lnSpc>
                <a:spcPct val="140000"/>
              </a:lnSpc>
              <a:defRPr/>
            </a:pPr>
            <a:r>
              <a:rPr lang="fr-FR" sz="2000" b="1" dirty="0" smtClean="0"/>
              <a:t>Première </a:t>
            </a:r>
            <a:r>
              <a:rPr lang="fr-FR" sz="2000" b="1" dirty="0"/>
              <a:t>cause de </a:t>
            </a:r>
            <a:r>
              <a:rPr lang="fr-FR" sz="2000" b="1" dirty="0" smtClean="0"/>
              <a:t>mortalité́ </a:t>
            </a:r>
            <a:r>
              <a:rPr lang="fr-FR" sz="2000" b="1" dirty="0"/>
              <a:t>d’origine infectieuse </a:t>
            </a:r>
            <a:r>
              <a:rPr lang="fr-FR" sz="2000" b="1" dirty="0" smtClean="0"/>
              <a:t>(1,8 million en 2017) </a:t>
            </a:r>
            <a:endParaRPr lang="fr-FR" sz="2000" b="1" dirty="0"/>
          </a:p>
          <a:p>
            <a:pPr>
              <a:lnSpc>
                <a:spcPct val="140000"/>
              </a:lnSpc>
              <a:defRPr/>
            </a:pPr>
            <a:r>
              <a:rPr lang="fr-FR" sz="2000" b="1" dirty="0"/>
              <a:t>R</a:t>
            </a:r>
            <a:r>
              <a:rPr lang="fr-FR" sz="2000" b="1" dirty="0" smtClean="0"/>
              <a:t>ecrudescence liée du </a:t>
            </a:r>
            <a:r>
              <a:rPr lang="fr-FR" sz="2000" b="1" dirty="0"/>
              <a:t>VIH surtout dans les pays en voie de </a:t>
            </a:r>
            <a:r>
              <a:rPr lang="fr-FR" sz="2000" b="1" dirty="0" err="1"/>
              <a:t>développement</a:t>
            </a:r>
            <a:r>
              <a:rPr lang="fr-FR" sz="2000" b="1" dirty="0"/>
              <a:t>. </a:t>
            </a:r>
          </a:p>
          <a:p>
            <a:pPr eaLnBrk="1" hangingPunct="1">
              <a:buFont typeface="Wingdings" charset="0"/>
              <a:buNone/>
              <a:defRPr/>
            </a:pPr>
            <a:endParaRPr lang="fr-FR" b="1" dirty="0"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1147763"/>
            <a:ext cx="7975600" cy="5418137"/>
          </a:xfrm>
        </p:spPr>
        <p:txBody>
          <a:bodyPr/>
          <a:lstStyle/>
          <a:p>
            <a:pPr>
              <a:defRPr/>
            </a:pPr>
            <a:r>
              <a:rPr lang="fr-FR" sz="2400" b="1" dirty="0">
                <a:solidFill>
                  <a:prstClr val="black"/>
                </a:solidFill>
              </a:rPr>
              <a:t>La radiographie </a:t>
            </a:r>
            <a:r>
              <a:rPr lang="fr-FR" sz="2400" b="1" dirty="0" smtClean="0">
                <a:solidFill>
                  <a:prstClr val="black"/>
                </a:solidFill>
              </a:rPr>
              <a:t>thoracique</a:t>
            </a:r>
            <a:endParaRPr lang="en-US" dirty="0"/>
          </a:p>
        </p:txBody>
      </p:sp>
      <p:pic>
        <p:nvPicPr>
          <p:cNvPr id="808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05038"/>
            <a:ext cx="427355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p:cNvSpPr>
            <a:spLocks noChangeArrowheads="1"/>
          </p:cNvSpPr>
          <p:nvPr/>
        </p:nvSpPr>
        <p:spPr bwMode="auto">
          <a:xfrm>
            <a:off x="0" y="333375"/>
            <a:ext cx="37592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4000" b="1"/>
              <a:t>Paraclinique</a:t>
            </a:r>
            <a:endParaRPr lang="fr-FR" sz="4000"/>
          </a:p>
        </p:txBody>
      </p:sp>
      <p:sp>
        <p:nvSpPr>
          <p:cNvPr id="7" name="ZoneTexte 6"/>
          <p:cNvSpPr txBox="1"/>
          <p:nvPr/>
        </p:nvSpPr>
        <p:spPr>
          <a:xfrm>
            <a:off x="4859338" y="2349500"/>
            <a:ext cx="4033837" cy="3476625"/>
          </a:xfrm>
          <a:prstGeom prst="rect">
            <a:avLst/>
          </a:prstGeom>
          <a:solidFill>
            <a:schemeClr val="accent2">
              <a:lumMod val="40000"/>
              <a:lumOff val="60000"/>
            </a:schemeClr>
          </a:solidFill>
        </p:spPr>
        <p:txBody>
          <a:bodyPr>
            <a:spAutoFit/>
          </a:bodyPr>
          <a:lstStyle/>
          <a:p>
            <a:pPr marL="285750" indent="-285750">
              <a:buFont typeface="Wingdings" charset="2"/>
              <a:buChar char="§"/>
              <a:defRPr/>
            </a:pPr>
            <a:r>
              <a:rPr lang="fr-FR" sz="2000" b="1" dirty="0">
                <a:solidFill>
                  <a:prstClr val="black"/>
                </a:solidFill>
              </a:rPr>
              <a:t>Cardiomégalie &gt; 90 %</a:t>
            </a:r>
          </a:p>
          <a:p>
            <a:pPr marL="285750" indent="-285750">
              <a:buFont typeface="Wingdings" charset="2"/>
              <a:buChar char="§"/>
              <a:defRPr/>
            </a:pPr>
            <a:endParaRPr lang="fr-FR" sz="2000" b="1" dirty="0">
              <a:solidFill>
                <a:prstClr val="black"/>
              </a:solidFill>
            </a:endParaRPr>
          </a:p>
          <a:p>
            <a:pPr marL="285750" indent="-285750">
              <a:buFont typeface="Wingdings" charset="2"/>
              <a:buChar char="§"/>
              <a:defRPr/>
            </a:pPr>
            <a:r>
              <a:rPr lang="fr-FR" sz="2000" b="1" dirty="0">
                <a:solidFill>
                  <a:prstClr val="black"/>
                </a:solidFill>
              </a:rPr>
              <a:t>Angle C-V droit</a:t>
            </a:r>
          </a:p>
          <a:p>
            <a:pPr marL="285750" indent="-285750">
              <a:buFont typeface="Wingdings" charset="2"/>
              <a:buChar char="§"/>
              <a:defRPr/>
            </a:pPr>
            <a:endParaRPr lang="fr-FR" sz="2000" b="1" dirty="0">
              <a:solidFill>
                <a:prstClr val="black"/>
              </a:solidFill>
            </a:endParaRPr>
          </a:p>
          <a:p>
            <a:pPr marL="285750" indent="-285750">
              <a:buFont typeface="Wingdings" charset="2"/>
              <a:buChar char="§"/>
              <a:defRPr/>
            </a:pPr>
            <a:r>
              <a:rPr lang="fr-FR" sz="2000" b="1" dirty="0">
                <a:solidFill>
                  <a:prstClr val="black"/>
                </a:solidFill>
              </a:rPr>
              <a:t>Recouvrement hilaire</a:t>
            </a:r>
          </a:p>
          <a:p>
            <a:pPr>
              <a:defRPr/>
            </a:pPr>
            <a:endParaRPr lang="fr-FR" sz="2000" b="1" dirty="0">
              <a:solidFill>
                <a:prstClr val="black"/>
              </a:solidFill>
            </a:endParaRPr>
          </a:p>
          <a:p>
            <a:pPr marL="285750" indent="-285750">
              <a:buFont typeface="Wingdings" charset="2"/>
              <a:buChar char="§"/>
              <a:defRPr/>
            </a:pPr>
            <a:r>
              <a:rPr lang="fr-FR" sz="2000" b="1" dirty="0">
                <a:solidFill>
                  <a:prstClr val="black"/>
                </a:solidFill>
              </a:rPr>
              <a:t>Signes de TB pulmonaire active dans 30 %</a:t>
            </a:r>
          </a:p>
          <a:p>
            <a:pPr>
              <a:defRPr/>
            </a:pPr>
            <a:endParaRPr lang="fr-FR" sz="2000" b="1" dirty="0">
              <a:solidFill>
                <a:prstClr val="black"/>
              </a:solidFill>
            </a:endParaRPr>
          </a:p>
          <a:p>
            <a:pPr marL="285750" indent="-285750">
              <a:buFont typeface="Wingdings" charset="2"/>
              <a:buChar char="§"/>
              <a:defRPr/>
            </a:pPr>
            <a:r>
              <a:rPr lang="fr-FR" sz="2000" b="1" dirty="0">
                <a:solidFill>
                  <a:prstClr val="black"/>
                </a:solidFill>
              </a:rPr>
              <a:t>Epanchement pleural dans 40 à 60 % </a:t>
            </a:r>
            <a:endParaRPr lang="en-US" sz="2000" b="1" dirty="0"/>
          </a:p>
        </p:txBody>
      </p:sp>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1565" y="0"/>
            <a:ext cx="160869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9050" y="1889125"/>
            <a:ext cx="4840288" cy="4968875"/>
          </a:xfrm>
        </p:spPr>
        <p:txBody>
          <a:bodyPr>
            <a:noAutofit/>
          </a:bodyPr>
          <a:lstStyle/>
          <a:p>
            <a:pPr>
              <a:lnSpc>
                <a:spcPct val="150000"/>
              </a:lnSpc>
              <a:defRPr/>
            </a:pPr>
            <a:r>
              <a:rPr lang="fr-FR" sz="2800" b="1" dirty="0" smtClean="0">
                <a:solidFill>
                  <a:prstClr val="black"/>
                </a:solidFill>
              </a:rPr>
              <a:t>L'échocardiographie:</a:t>
            </a:r>
            <a:r>
              <a:rPr lang="fr-FR" sz="2800" dirty="0" smtClean="0">
                <a:solidFill>
                  <a:prstClr val="black"/>
                </a:solidFill>
              </a:rPr>
              <a:t> </a:t>
            </a:r>
          </a:p>
          <a:p>
            <a:pPr>
              <a:lnSpc>
                <a:spcPct val="150000"/>
              </a:lnSpc>
              <a:defRPr/>
            </a:pPr>
            <a:r>
              <a:rPr lang="fr-FR" sz="2400" dirty="0" smtClean="0">
                <a:solidFill>
                  <a:prstClr val="black"/>
                </a:solidFill>
              </a:rPr>
              <a:t>-diagnostic </a:t>
            </a:r>
            <a:r>
              <a:rPr lang="fr-FR" sz="2400" dirty="0">
                <a:solidFill>
                  <a:prstClr val="black"/>
                </a:solidFill>
              </a:rPr>
              <a:t>l'épanchement </a:t>
            </a:r>
            <a:r>
              <a:rPr lang="fr-FR" sz="2400" dirty="0" smtClean="0">
                <a:solidFill>
                  <a:prstClr val="black"/>
                </a:solidFill>
              </a:rPr>
              <a:t>péricardique</a:t>
            </a:r>
          </a:p>
          <a:p>
            <a:pPr>
              <a:lnSpc>
                <a:spcPct val="150000"/>
              </a:lnSpc>
              <a:defRPr/>
            </a:pPr>
            <a:r>
              <a:rPr lang="fr-FR" sz="2400" dirty="0" smtClean="0">
                <a:solidFill>
                  <a:prstClr val="black"/>
                </a:solidFill>
              </a:rPr>
              <a:t>-présence </a:t>
            </a:r>
            <a:r>
              <a:rPr lang="fr-FR" sz="2400" dirty="0">
                <a:solidFill>
                  <a:prstClr val="black"/>
                </a:solidFill>
              </a:rPr>
              <a:t>de brins fibrineux </a:t>
            </a:r>
            <a:endParaRPr lang="fr-FR" sz="2400" dirty="0" smtClean="0">
              <a:solidFill>
                <a:prstClr val="black"/>
              </a:solidFill>
            </a:endParaRPr>
          </a:p>
          <a:p>
            <a:pPr>
              <a:lnSpc>
                <a:spcPct val="150000"/>
              </a:lnSpc>
              <a:defRPr/>
            </a:pPr>
            <a:r>
              <a:rPr lang="fr-FR" sz="2400" dirty="0" smtClean="0">
                <a:solidFill>
                  <a:prstClr val="black"/>
                </a:solidFill>
              </a:rPr>
              <a:t>sur </a:t>
            </a:r>
            <a:r>
              <a:rPr lang="fr-FR" sz="2400" dirty="0">
                <a:solidFill>
                  <a:prstClr val="black"/>
                </a:solidFill>
              </a:rPr>
              <a:t>le péricarde </a:t>
            </a:r>
            <a:r>
              <a:rPr lang="fr-FR" sz="2400" dirty="0" smtClean="0">
                <a:solidFill>
                  <a:prstClr val="black"/>
                </a:solidFill>
              </a:rPr>
              <a:t>viscéral typique </a:t>
            </a:r>
            <a:r>
              <a:rPr lang="fr-FR" sz="2400" dirty="0">
                <a:solidFill>
                  <a:prstClr val="black"/>
                </a:solidFill>
              </a:rPr>
              <a:t>mais non </a:t>
            </a:r>
            <a:r>
              <a:rPr lang="fr-FR" sz="2400" dirty="0" smtClean="0">
                <a:solidFill>
                  <a:prstClr val="black"/>
                </a:solidFill>
              </a:rPr>
              <a:t>spécifique</a:t>
            </a:r>
          </a:p>
          <a:p>
            <a:pPr>
              <a:lnSpc>
                <a:spcPct val="150000"/>
              </a:lnSpc>
              <a:defRPr/>
            </a:pPr>
            <a:r>
              <a:rPr lang="fr-FR" sz="2400" dirty="0" smtClean="0">
                <a:solidFill>
                  <a:prstClr val="black"/>
                </a:solidFill>
              </a:rPr>
              <a:t>-tolérance hémodynamique</a:t>
            </a:r>
            <a:endParaRPr lang="fr-FR" sz="2400" dirty="0">
              <a:solidFill>
                <a:prstClr val="black"/>
              </a:solidFill>
            </a:endParaRPr>
          </a:p>
        </p:txBody>
      </p:sp>
      <p:pic>
        <p:nvPicPr>
          <p:cNvPr id="8294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916113"/>
            <a:ext cx="411956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765175"/>
            <a:ext cx="7886700" cy="631825"/>
          </a:xfrm>
        </p:spPr>
        <p:txBody>
          <a:bodyPr>
            <a:noAutofit/>
          </a:bodyPr>
          <a:lstStyle/>
          <a:p>
            <a:pPr>
              <a:defRPr/>
            </a:pPr>
            <a:r>
              <a:rPr lang="fr-FR" sz="4400" dirty="0" err="1" smtClean="0"/>
              <a:t>Paraclinique</a:t>
            </a:r>
            <a:endParaRPr lang="en-US" sz="4400" dirty="0"/>
          </a:p>
        </p:txBody>
      </p:sp>
      <p:pic>
        <p:nvPicPr>
          <p:cNvPr id="2" name="ep peri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96396" y="1772816"/>
            <a:ext cx="4240470" cy="2880320"/>
          </a:xfrm>
          <a:prstGeom prst="rect">
            <a:avLst/>
          </a:prstGeom>
        </p:spPr>
      </p:pic>
      <p:pic>
        <p:nvPicPr>
          <p:cNvPr id="4" name="ep peric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60032" y="4279910"/>
            <a:ext cx="4114608" cy="2599184"/>
          </a:xfrm>
          <a:prstGeom prst="rect">
            <a:avLst/>
          </a:prstGeom>
        </p:spPr>
      </p:pic>
      <p:pic>
        <p:nvPicPr>
          <p:cNvPr id="7"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40706" y="0"/>
            <a:ext cx="160869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 fill="hold"/>
                                        <p:tgtEl>
                                          <p:spTgt spid="2"/>
                                        </p:tgtEl>
                                      </p:cBhvr>
                                    </p:cmd>
                                  </p:childTnLst>
                                </p:cTn>
                              </p:par>
                            </p:childTnLst>
                          </p:cTn>
                        </p:par>
                        <p:par>
                          <p:cTn id="7" fill="hold">
                            <p:stCondLst>
                              <p:cond delay="2998"/>
                            </p:stCondLst>
                            <p:childTnLst>
                              <p:par>
                                <p:cTn id="8" presetID="1" presetClass="mediacall" presetSubtype="0" fill="hold" nodeType="afterEffect">
                                  <p:stCondLst>
                                    <p:cond delay="0"/>
                                  </p:stCondLst>
                                  <p:childTnLst>
                                    <p:cmd type="call" cmd="playFrom(0.0)">
                                      <p:cBhvr>
                                        <p:cTn id="9"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6613"/>
            <a:ext cx="7886700" cy="631825"/>
          </a:xfrm>
        </p:spPr>
        <p:txBody>
          <a:bodyPr>
            <a:noAutofit/>
          </a:bodyPr>
          <a:lstStyle/>
          <a:p>
            <a:pPr>
              <a:defRPr/>
            </a:pPr>
            <a:r>
              <a:rPr lang="fr-FR" sz="4400" b="1" dirty="0" err="1" smtClean="0"/>
              <a:t>Paraclinique</a:t>
            </a:r>
            <a:endParaRPr lang="en-US" sz="4400" b="1" dirty="0"/>
          </a:p>
        </p:txBody>
      </p:sp>
      <p:sp>
        <p:nvSpPr>
          <p:cNvPr id="3" name="Content Placeholder 2"/>
          <p:cNvSpPr>
            <a:spLocks noGrp="1"/>
          </p:cNvSpPr>
          <p:nvPr>
            <p:ph idx="1"/>
          </p:nvPr>
        </p:nvSpPr>
        <p:spPr>
          <a:xfrm>
            <a:off x="179388" y="1773238"/>
            <a:ext cx="8569325" cy="4548187"/>
          </a:xfrm>
        </p:spPr>
        <p:txBody>
          <a:bodyPr>
            <a:normAutofit/>
          </a:bodyPr>
          <a:lstStyle/>
          <a:p>
            <a:pPr marL="0" indent="0">
              <a:lnSpc>
                <a:spcPct val="150000"/>
              </a:lnSpc>
              <a:buFont typeface="Wingdings" charset="0"/>
              <a:buNone/>
            </a:pPr>
            <a:r>
              <a:rPr lang="fr-FR" sz="2800" b="1" dirty="0">
                <a:latin typeface="Verdana" charset="0"/>
                <a:ea typeface="ＭＳ Ｐゴシック" charset="0"/>
              </a:rPr>
              <a:t>Scanner ou une IRM </a:t>
            </a:r>
            <a:r>
              <a:rPr lang="fr-FR" sz="2800" dirty="0">
                <a:latin typeface="Verdana" charset="0"/>
                <a:ea typeface="ＭＳ Ｐゴシック" charset="0"/>
              </a:rPr>
              <a:t>doit être envisagé(e) </a:t>
            </a:r>
          </a:p>
          <a:p>
            <a:pPr marL="0" indent="0">
              <a:lnSpc>
                <a:spcPct val="150000"/>
              </a:lnSpc>
              <a:buFont typeface="Wingdings" charset="0"/>
              <a:buNone/>
            </a:pPr>
            <a:r>
              <a:rPr lang="fr-FR" sz="2400" dirty="0">
                <a:latin typeface="Verdana" charset="0"/>
                <a:ea typeface="ＭＳ Ｐゴシック" charset="0"/>
              </a:rPr>
              <a:t>-Suspicion </a:t>
            </a:r>
            <a:r>
              <a:rPr lang="fr-FR" sz="2400" dirty="0" smtClean="0">
                <a:latin typeface="Verdana" charset="0"/>
                <a:ea typeface="ＭＳ Ｐゴシック" charset="0"/>
              </a:rPr>
              <a:t>d’épanchement</a:t>
            </a:r>
            <a:r>
              <a:rPr lang="fr-FR" sz="2400" b="1" dirty="0" smtClean="0">
                <a:latin typeface="Verdana" charset="0"/>
                <a:ea typeface="ＭＳ Ｐゴシック" charset="0"/>
              </a:rPr>
              <a:t> </a:t>
            </a:r>
            <a:r>
              <a:rPr lang="fr-FR" sz="2400" b="1" dirty="0">
                <a:latin typeface="Verdana" charset="0"/>
                <a:ea typeface="ＭＳ Ｐゴシック" charset="0"/>
              </a:rPr>
              <a:t>localisé</a:t>
            </a:r>
            <a:r>
              <a:rPr lang="fr-FR" sz="2400" dirty="0">
                <a:latin typeface="Verdana" charset="0"/>
                <a:ea typeface="ＭＳ Ｐゴシック" charset="0"/>
              </a:rPr>
              <a:t>, </a:t>
            </a:r>
          </a:p>
          <a:p>
            <a:pPr marL="0" indent="0">
              <a:lnSpc>
                <a:spcPct val="150000"/>
              </a:lnSpc>
              <a:buFont typeface="Wingdings" charset="0"/>
              <a:buNone/>
            </a:pPr>
            <a:r>
              <a:rPr lang="fr-FR" sz="2400" dirty="0">
                <a:latin typeface="Verdana" charset="0"/>
                <a:ea typeface="ＭＳ Ｐゴシック" charset="0"/>
              </a:rPr>
              <a:t>-</a:t>
            </a:r>
            <a:r>
              <a:rPr lang="fr-FR" sz="2400" b="1" dirty="0">
                <a:latin typeface="Verdana" charset="0"/>
                <a:ea typeface="ＭＳ Ｐゴシック" charset="0"/>
              </a:rPr>
              <a:t>Epaississement péricardique</a:t>
            </a:r>
            <a:r>
              <a:rPr lang="fr-FR" sz="2400" dirty="0">
                <a:latin typeface="Verdana" charset="0"/>
                <a:ea typeface="ＭＳ Ｐゴシック" charset="0"/>
              </a:rPr>
              <a:t>, </a:t>
            </a:r>
          </a:p>
          <a:p>
            <a:pPr marL="0" indent="0">
              <a:lnSpc>
                <a:spcPct val="150000"/>
              </a:lnSpc>
              <a:buFont typeface="Wingdings" charset="0"/>
              <a:buNone/>
            </a:pPr>
            <a:r>
              <a:rPr lang="fr-FR" sz="2400" dirty="0">
                <a:latin typeface="Verdana" charset="0"/>
                <a:ea typeface="ＭＳ Ｐゴシック" charset="0"/>
              </a:rPr>
              <a:t>-Masse péricardique,</a:t>
            </a:r>
          </a:p>
          <a:p>
            <a:pPr marL="0" indent="0">
              <a:lnSpc>
                <a:spcPct val="150000"/>
              </a:lnSpc>
              <a:buFont typeface="Wingdings" charset="0"/>
              <a:buNone/>
            </a:pPr>
            <a:r>
              <a:rPr lang="fr-FR" sz="2400" dirty="0">
                <a:latin typeface="Verdana" charset="0"/>
                <a:ea typeface="ＭＳ Ｐゴシック" charset="0"/>
              </a:rPr>
              <a:t>-Anomalies thoraciques associées (</a:t>
            </a:r>
            <a:r>
              <a:rPr lang="fr-FR" sz="2400" dirty="0" err="1">
                <a:latin typeface="Verdana" charset="0"/>
                <a:ea typeface="ＭＳ Ｐゴシック" charset="0"/>
              </a:rPr>
              <a:t>IIa</a:t>
            </a:r>
            <a:r>
              <a:rPr lang="fr-FR" sz="2400" dirty="0">
                <a:latin typeface="Verdana" charset="0"/>
                <a:ea typeface="ＭＳ Ｐゴシック" charset="0"/>
              </a:rPr>
              <a:t>, C).</a:t>
            </a:r>
          </a:p>
          <a:p>
            <a:pPr marL="0" indent="0">
              <a:buFont typeface="Wingdings" charset="0"/>
              <a:buNone/>
            </a:pPr>
            <a:r>
              <a:rPr lang="fr-FR" dirty="0">
                <a:latin typeface="Verdana" charset="0"/>
                <a:ea typeface="ＭＳ Ｐゴシック" charset="0"/>
              </a:rPr>
              <a:t>                                                                                </a:t>
            </a:r>
          </a:p>
          <a:p>
            <a:pPr marL="0" indent="0">
              <a:buFont typeface="Wingdings" charset="0"/>
              <a:buNone/>
            </a:pPr>
            <a:r>
              <a:rPr lang="en-US" dirty="0">
                <a:latin typeface="Verdana" charset="0"/>
                <a:ea typeface="ＭＳ Ｐゴシック" charset="0"/>
              </a:rPr>
              <a:t>ESC GUIDELINES 2015</a:t>
            </a:r>
            <a:endParaRPr lang="fr-FR" dirty="0">
              <a:latin typeface="Verdana" charset="0"/>
              <a:ea typeface="ＭＳ Ｐゴシック" charset="0"/>
            </a:endParaRPr>
          </a:p>
        </p:txBody>
      </p:sp>
      <p:pic>
        <p:nvPicPr>
          <p:cNvPr id="839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5324475"/>
            <a:ext cx="16081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emeth1"/>
          <p:cNvPicPr>
            <a:picLocks noChangeAspect="1" noChangeArrowheads="1"/>
          </p:cNvPicPr>
          <p:nvPr/>
        </p:nvPicPr>
        <p:blipFill>
          <a:blip r:embed="rId4" cstate="print"/>
          <a:srcRect/>
          <a:stretch>
            <a:fillRect/>
          </a:stretch>
        </p:blipFill>
        <p:spPr bwMode="auto">
          <a:xfrm>
            <a:off x="2843808" y="5445224"/>
            <a:ext cx="1763688" cy="1440068"/>
          </a:xfrm>
          <a:prstGeom prst="rect">
            <a:avLst/>
          </a:prstGeom>
          <a:ln>
            <a:noFill/>
          </a:ln>
          <a:effectLst>
            <a:outerShdw blurRad="190500" algn="tl" rotWithShape="0">
              <a:srgbClr val="000000">
                <a:alpha val="70000"/>
              </a:srgbClr>
            </a:outerShdw>
          </a:effectLst>
        </p:spPr>
      </p:pic>
      <p:pic>
        <p:nvPicPr>
          <p:cNvPr id="6" name="Picture 2" descr="BR10041"/>
          <p:cNvPicPr>
            <a:picLocks noChangeAspect="1" noChangeArrowheads="1"/>
          </p:cNvPicPr>
          <p:nvPr/>
        </p:nvPicPr>
        <p:blipFill>
          <a:blip r:embed="rId5" cstate="print"/>
          <a:srcRect t="46565" r="3909"/>
          <a:stretch>
            <a:fillRect/>
          </a:stretch>
        </p:blipFill>
        <p:spPr bwMode="auto">
          <a:xfrm>
            <a:off x="5796136" y="5467575"/>
            <a:ext cx="2035153" cy="1390425"/>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017 0.07847 L 0.00017 -0.25486 " pathEditMode="relative" rAng="0" ptsTypes="AA">
                                      <p:cBhvr>
                                        <p:cTn id="6" dur="2000" fill="hold"/>
                                        <p:tgtEl>
                                          <p:spTgt spid="5"/>
                                        </p:tgtEl>
                                        <p:attrNameLst>
                                          <p:attrName>ppt_x</p:attrName>
                                          <p:attrName>ppt_y</p:attrName>
                                        </p:attrNameLst>
                                      </p:cBhvr>
                                      <p:rCtr x="0" y="-167"/>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1000" fill="hold"/>
                                        <p:tgtEl>
                                          <p:spTgt spid="5"/>
                                        </p:tgtEl>
                                      </p:cBhvr>
                                      <p:by x="220000" y="220000"/>
                                    </p:animScale>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382 0.07847 L -0.00382 -0.25486 " pathEditMode="relative" rAng="0" ptsTypes="AA">
                                      <p:cBhvr>
                                        <p:cTn id="13" dur="2000" fill="hold"/>
                                        <p:tgtEl>
                                          <p:spTgt spid="6"/>
                                        </p:tgtEl>
                                        <p:attrNameLst>
                                          <p:attrName>ppt_x</p:attrName>
                                          <p:attrName>ppt_y</p:attrName>
                                        </p:attrNameLst>
                                      </p:cBhvr>
                                      <p:rCtr x="0" y="-167"/>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1000" fill="hold"/>
                                        <p:tgtEl>
                                          <p:spTgt spid="6"/>
                                        </p:tgtEl>
                                      </p:cBhvr>
                                      <p:by x="220000" y="2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9144000" cy="4764187"/>
          </a:xfrm>
        </p:spPr>
        <p:txBody>
          <a:bodyPr>
            <a:normAutofit/>
          </a:bodyPr>
          <a:lstStyle/>
          <a:p>
            <a:pPr marL="0" indent="0">
              <a:lnSpc>
                <a:spcPct val="90000"/>
              </a:lnSpc>
              <a:buNone/>
            </a:pPr>
            <a:endParaRPr lang="fr-FR" sz="3200" b="1" u="sng" dirty="0" smtClean="0">
              <a:latin typeface="Verdana" charset="0"/>
              <a:ea typeface="ＭＳ Ｐゴシック" charset="0"/>
            </a:endParaRPr>
          </a:p>
          <a:p>
            <a:pPr marL="0" indent="0">
              <a:lnSpc>
                <a:spcPct val="90000"/>
              </a:lnSpc>
              <a:buNone/>
            </a:pPr>
            <a:r>
              <a:rPr lang="fr-FR" sz="3200" b="1" u="sng" dirty="0" smtClean="0">
                <a:latin typeface="Verdana" charset="0"/>
                <a:ea typeface="ＭＳ Ｐゴシック" charset="0"/>
              </a:rPr>
              <a:t>Thoracentèse et étude </a:t>
            </a:r>
            <a:r>
              <a:rPr lang="fr-FR" sz="3200" b="1" u="sng" dirty="0">
                <a:latin typeface="Verdana" charset="0"/>
                <a:ea typeface="ＭＳ Ｐゴシック" charset="0"/>
              </a:rPr>
              <a:t>du liquide d’épanchement </a:t>
            </a:r>
            <a:r>
              <a:rPr lang="fr-FR" sz="3200" b="1" u="sng" dirty="0" smtClean="0">
                <a:latin typeface="Verdana" charset="0"/>
                <a:ea typeface="ＭＳ Ｐゴシック" charset="0"/>
              </a:rPr>
              <a:t>péricardique</a:t>
            </a:r>
          </a:p>
          <a:p>
            <a:pPr marL="0" indent="0">
              <a:lnSpc>
                <a:spcPct val="90000"/>
              </a:lnSpc>
              <a:buNone/>
            </a:pPr>
            <a:endParaRPr lang="fr-FR" sz="3200" b="1" u="sng" dirty="0">
              <a:latin typeface="Verdana" charset="0"/>
              <a:ea typeface="ＭＳ Ｐゴシック" charset="0"/>
            </a:endParaRPr>
          </a:p>
          <a:p>
            <a:pPr marL="0" indent="0">
              <a:lnSpc>
                <a:spcPct val="90000"/>
              </a:lnSpc>
              <a:buFont typeface="Wingdings" charset="0"/>
              <a:buNone/>
            </a:pPr>
            <a:r>
              <a:rPr lang="fr-FR" sz="3200" b="1" dirty="0" smtClean="0">
                <a:latin typeface="Verdana" charset="0"/>
                <a:ea typeface="ＭＳ Ｐゴシック" charset="0"/>
              </a:rPr>
              <a:t>-Méthodes directes</a:t>
            </a:r>
            <a:endParaRPr lang="fr-FR" sz="2600" b="1" dirty="0">
              <a:latin typeface="Verdana" charset="0"/>
              <a:ea typeface="ＭＳ Ｐゴシック" charset="0"/>
            </a:endParaRPr>
          </a:p>
          <a:p>
            <a:pPr marL="0" indent="0">
              <a:lnSpc>
                <a:spcPct val="90000"/>
              </a:lnSpc>
              <a:buNone/>
            </a:pPr>
            <a:r>
              <a:rPr lang="fr-FR" sz="3200" b="1" dirty="0" smtClean="0">
                <a:latin typeface="Verdana" charset="0"/>
                <a:ea typeface="ＭＳ Ｐゴシック" charset="0"/>
              </a:rPr>
              <a:t>-Méthodes indirectes</a:t>
            </a:r>
            <a:endParaRPr lang="fr-FR" sz="2800" b="1" dirty="0">
              <a:latin typeface="Verdana" charset="0"/>
              <a:ea typeface="ＭＳ Ｐゴシック" charset="0"/>
            </a:endParaRPr>
          </a:p>
          <a:p>
            <a:pPr marL="0" indent="0">
              <a:lnSpc>
                <a:spcPct val="90000"/>
              </a:lnSpc>
              <a:buNone/>
            </a:pPr>
            <a:endParaRPr lang="fr-FR" sz="2600" dirty="0">
              <a:latin typeface="Verdana" charset="0"/>
              <a:ea typeface="ＭＳ Ｐゴシック" charset="0"/>
            </a:endParaRPr>
          </a:p>
        </p:txBody>
      </p:sp>
      <p:sp>
        <p:nvSpPr>
          <p:cNvPr id="4" name="Title 1"/>
          <p:cNvSpPr>
            <a:spLocks noGrp="1"/>
          </p:cNvSpPr>
          <p:nvPr>
            <p:ph type="title"/>
          </p:nvPr>
        </p:nvSpPr>
        <p:spPr>
          <a:xfrm>
            <a:off x="0" y="836613"/>
            <a:ext cx="7886700" cy="631825"/>
          </a:xfrm>
        </p:spPr>
        <p:txBody>
          <a:bodyPr>
            <a:noAutofit/>
          </a:bodyPr>
          <a:lstStyle/>
          <a:p>
            <a:pPr>
              <a:defRPr/>
            </a:pPr>
            <a:r>
              <a:rPr lang="fr-FR" sz="4400" b="1" dirty="0" err="1" smtClean="0"/>
              <a:t>Paraclinique</a:t>
            </a:r>
            <a:endParaRPr lang="en-US" sz="4400" b="1"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747713"/>
          </a:xfrm>
        </p:spPr>
        <p:txBody>
          <a:bodyPr/>
          <a:lstStyle/>
          <a:p>
            <a:pPr>
              <a:defRPr/>
            </a:pPr>
            <a:r>
              <a:rPr lang="fr-FR" b="1" dirty="0" err="1" smtClean="0"/>
              <a:t>Péricardiocentèse</a:t>
            </a:r>
            <a:r>
              <a:rPr lang="fr-FR" dirty="0" smtClean="0"/>
              <a:t> </a:t>
            </a:r>
            <a:endParaRPr lang="fr-FR" dirty="0"/>
          </a:p>
        </p:txBody>
      </p:sp>
      <p:pic>
        <p:nvPicPr>
          <p:cNvPr id="4" name="Espace réservé du contenu 3" descr="Capture d’écran 2021-10-16 à 14.50.0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646" t="42445" r="30709" b="7514"/>
          <a:stretch/>
        </p:blipFill>
        <p:spPr>
          <a:xfrm>
            <a:off x="107950" y="1341438"/>
            <a:ext cx="8791575" cy="5327650"/>
          </a:xfrm>
        </p:spPr>
      </p:pic>
      <p:sp>
        <p:nvSpPr>
          <p:cNvPr id="5" name="Rectangle à coins arrondis 4"/>
          <p:cNvSpPr/>
          <p:nvPr/>
        </p:nvSpPr>
        <p:spPr>
          <a:xfrm>
            <a:off x="5435600" y="1989138"/>
            <a:ext cx="2592388" cy="9350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3200" b="1" dirty="0" err="1"/>
              <a:t>Reco</a:t>
            </a:r>
            <a:r>
              <a:rPr lang="fr-FR" sz="3200" b="1" dirty="0"/>
              <a:t> ESC 2015</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808"/>
            <a:ext cx="9144000" cy="4764187"/>
          </a:xfrm>
        </p:spPr>
        <p:txBody>
          <a:bodyPr>
            <a:normAutofit/>
          </a:bodyPr>
          <a:lstStyle/>
          <a:p>
            <a:pPr marL="0" indent="0">
              <a:lnSpc>
                <a:spcPct val="90000"/>
              </a:lnSpc>
            </a:pPr>
            <a:endParaRPr lang="fr-FR" sz="2600" b="1" i="1" dirty="0" smtClean="0">
              <a:latin typeface="Verdana" charset="0"/>
              <a:ea typeface="ＭＳ Ｐゴシック" charset="0"/>
            </a:endParaRPr>
          </a:p>
          <a:p>
            <a:pPr marL="0" indent="0">
              <a:lnSpc>
                <a:spcPct val="90000"/>
              </a:lnSpc>
            </a:pPr>
            <a:r>
              <a:rPr lang="fr-FR" sz="2600" b="1" i="1" dirty="0" smtClean="0">
                <a:latin typeface="Verdana" charset="0"/>
                <a:ea typeface="ＭＳ Ｐゴシック" charset="0"/>
              </a:rPr>
              <a:t>Macroscopie</a:t>
            </a:r>
            <a:r>
              <a:rPr lang="fr-FR" sz="2600" dirty="0">
                <a:latin typeface="Verdana" charset="0"/>
                <a:ea typeface="ＭＳ Ｐゴシック" charset="0"/>
              </a:rPr>
              <a:t>: </a:t>
            </a:r>
            <a:r>
              <a:rPr lang="fr-FR" sz="2600" dirty="0" err="1">
                <a:latin typeface="Verdana" charset="0"/>
                <a:ea typeface="ＭＳ Ｐゴシック" charset="0"/>
              </a:rPr>
              <a:t>séro</a:t>
            </a:r>
            <a:r>
              <a:rPr lang="fr-FR" sz="2600" dirty="0">
                <a:latin typeface="Verdana" charset="0"/>
                <a:ea typeface="ＭＳ Ｐゴシック" charset="0"/>
              </a:rPr>
              <a:t>-hématique dans 80 % des cas de péricardite tuberculeuse (non spécifique)</a:t>
            </a:r>
          </a:p>
          <a:p>
            <a:pPr marL="0" indent="0">
              <a:lnSpc>
                <a:spcPct val="90000"/>
              </a:lnSpc>
            </a:pPr>
            <a:endParaRPr lang="fr-FR" sz="2600" dirty="0">
              <a:latin typeface="Verdana" charset="0"/>
              <a:ea typeface="ＭＳ Ｐゴシック" charset="0"/>
            </a:endParaRPr>
          </a:p>
          <a:p>
            <a:pPr marL="0" indent="0">
              <a:lnSpc>
                <a:spcPct val="90000"/>
              </a:lnSpc>
            </a:pPr>
            <a:r>
              <a:rPr lang="fr-FR" sz="2600" b="1" i="1" dirty="0">
                <a:latin typeface="Verdana" charset="0"/>
                <a:ea typeface="ＭＳ Ｐゴシック" charset="0"/>
              </a:rPr>
              <a:t>Cytochimie</a:t>
            </a:r>
            <a:r>
              <a:rPr lang="fr-FR" sz="2600" dirty="0">
                <a:latin typeface="Verdana" charset="0"/>
                <a:ea typeface="ＭＳ Ｐゴシック" charset="0"/>
              </a:rPr>
              <a:t>: </a:t>
            </a:r>
          </a:p>
          <a:p>
            <a:pPr marL="0" indent="0">
              <a:lnSpc>
                <a:spcPct val="90000"/>
              </a:lnSpc>
              <a:buFont typeface="Wingdings" charset="0"/>
              <a:buNone/>
            </a:pPr>
            <a:r>
              <a:rPr lang="fr-FR" sz="2600" dirty="0">
                <a:latin typeface="Verdana" charset="0"/>
                <a:ea typeface="ＭＳ Ｐゴシック" charset="0"/>
              </a:rPr>
              <a:t>  liquide exsudatif </a:t>
            </a:r>
            <a:r>
              <a:rPr lang="fr-FR" sz="2600" dirty="0" smtClean="0">
                <a:latin typeface="Verdana" charset="0"/>
                <a:ea typeface="ＭＳ Ｐゴシック" charset="0"/>
              </a:rPr>
              <a:t>protéines&gt;35g</a:t>
            </a:r>
            <a:r>
              <a:rPr lang="fr-FR" sz="2600" dirty="0">
                <a:latin typeface="Verdana" charset="0"/>
                <a:ea typeface="ＭＳ Ｐゴシック" charset="0"/>
              </a:rPr>
              <a:t>/L </a:t>
            </a:r>
            <a:endParaRPr lang="fr-FR" sz="2600" dirty="0" smtClean="0">
              <a:latin typeface="Verdana" charset="0"/>
              <a:ea typeface="ＭＳ Ｐゴシック" charset="0"/>
            </a:endParaRPr>
          </a:p>
          <a:p>
            <a:pPr marL="0" indent="0">
              <a:lnSpc>
                <a:spcPct val="90000"/>
              </a:lnSpc>
              <a:buFont typeface="Wingdings" charset="0"/>
              <a:buNone/>
            </a:pPr>
            <a:r>
              <a:rPr lang="fr-FR" sz="2600" dirty="0">
                <a:latin typeface="Verdana" charset="0"/>
                <a:ea typeface="ＭＳ Ｐゴシック" charset="0"/>
              </a:rPr>
              <a:t> </a:t>
            </a:r>
            <a:r>
              <a:rPr lang="fr-FR" sz="2600" dirty="0" smtClean="0">
                <a:latin typeface="Verdana" charset="0"/>
                <a:ea typeface="ＭＳ Ｐゴシック" charset="0"/>
              </a:rPr>
              <a:t> Ou critères </a:t>
            </a:r>
            <a:r>
              <a:rPr lang="fr-FR" sz="2600" dirty="0">
                <a:latin typeface="Verdana" charset="0"/>
                <a:ea typeface="ＭＳ Ｐゴシック" charset="0"/>
              </a:rPr>
              <a:t>de Light </a:t>
            </a:r>
          </a:p>
          <a:p>
            <a:pPr marL="0" indent="0">
              <a:lnSpc>
                <a:spcPct val="90000"/>
              </a:lnSpc>
              <a:buFont typeface="Wingdings" charset="0"/>
              <a:buNone/>
            </a:pPr>
            <a:r>
              <a:rPr lang="fr-FR" sz="2600" dirty="0">
                <a:latin typeface="Verdana" charset="0"/>
                <a:ea typeface="ＭＳ Ｐゴシック" charset="0"/>
              </a:rPr>
              <a:t>  (LDH &gt; 200 ou LDH péricardique/sérique &gt; 0,6 </a:t>
            </a:r>
          </a:p>
          <a:p>
            <a:pPr marL="0" indent="0">
              <a:lnSpc>
                <a:spcPct val="90000"/>
              </a:lnSpc>
              <a:buFont typeface="Wingdings" charset="0"/>
              <a:buNone/>
            </a:pPr>
            <a:r>
              <a:rPr lang="fr-FR" sz="2600" dirty="0">
                <a:latin typeface="Verdana" charset="0"/>
                <a:ea typeface="ＭＳ Ｐゴシック" charset="0"/>
              </a:rPr>
              <a:t>  ou rapport protéines péricardique/sériques &gt; 0,6)</a:t>
            </a:r>
          </a:p>
        </p:txBody>
      </p:sp>
      <p:sp>
        <p:nvSpPr>
          <p:cNvPr id="4" name="Title 1"/>
          <p:cNvSpPr>
            <a:spLocks noGrp="1"/>
          </p:cNvSpPr>
          <p:nvPr>
            <p:ph type="title"/>
          </p:nvPr>
        </p:nvSpPr>
        <p:spPr>
          <a:xfrm>
            <a:off x="0" y="836613"/>
            <a:ext cx="7886700" cy="631825"/>
          </a:xfrm>
        </p:spPr>
        <p:txBody>
          <a:bodyPr>
            <a:noAutofit/>
          </a:bodyPr>
          <a:lstStyle/>
          <a:p>
            <a:pPr>
              <a:defRPr/>
            </a:pPr>
            <a:r>
              <a:rPr lang="fr-FR" sz="4400" b="1" dirty="0" smtClean="0">
                <a:latin typeface="Verdana" charset="0"/>
                <a:ea typeface="ＭＳ Ｐゴシック" charset="0"/>
              </a:rPr>
              <a:t>Méthodes directes</a:t>
            </a:r>
            <a:endParaRPr lang="en-US" sz="4400" b="1" dirty="0"/>
          </a:p>
        </p:txBody>
      </p:sp>
    </p:spTree>
    <p:extLst>
      <p:ext uri="{BB962C8B-B14F-4D97-AF65-F5344CB8AC3E}">
        <p14:creationId xmlns:p14="http://schemas.microsoft.com/office/powerpoint/2010/main" val="21441327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1762125"/>
            <a:ext cx="8569325" cy="5095875"/>
          </a:xfrm>
        </p:spPr>
        <p:txBody>
          <a:bodyPr>
            <a:normAutofit/>
          </a:bodyPr>
          <a:lstStyle/>
          <a:p>
            <a:pPr>
              <a:lnSpc>
                <a:spcPct val="130000"/>
              </a:lnSpc>
              <a:defRPr/>
            </a:pPr>
            <a:r>
              <a:rPr lang="fr-FR" sz="2000" b="1" i="1" dirty="0" smtClean="0"/>
              <a:t>La </a:t>
            </a:r>
            <a:r>
              <a:rPr lang="fr-FR" sz="2000" b="1" i="1" dirty="0"/>
              <a:t>culture de bacilles tuberculeux </a:t>
            </a:r>
            <a:r>
              <a:rPr lang="fr-FR" sz="2000" dirty="0" smtClean="0"/>
              <a:t>: </a:t>
            </a:r>
          </a:p>
          <a:p>
            <a:pPr marL="0" indent="0">
              <a:lnSpc>
                <a:spcPct val="130000"/>
              </a:lnSpc>
              <a:buFont typeface="Wingdings" charset="0"/>
              <a:buNone/>
              <a:defRPr/>
            </a:pPr>
            <a:r>
              <a:rPr lang="fr-FR" sz="2000" dirty="0"/>
              <a:t>R</a:t>
            </a:r>
            <a:r>
              <a:rPr lang="fr-FR" sz="2000" dirty="0" smtClean="0"/>
              <a:t>endement de </a:t>
            </a:r>
            <a:r>
              <a:rPr lang="fr-FR" sz="2000" b="1" dirty="0" smtClean="0"/>
              <a:t>75 % </a:t>
            </a:r>
            <a:r>
              <a:rPr lang="fr-FR" sz="2000" dirty="0" smtClean="0"/>
              <a:t>dans </a:t>
            </a:r>
            <a:r>
              <a:rPr lang="fr-FR" sz="2000" dirty="0"/>
              <a:t>un milieu de culture liquide </a:t>
            </a:r>
            <a:r>
              <a:rPr lang="fr-FR" sz="2000" b="1" dirty="0" smtClean="0"/>
              <a:t>Kirchner</a:t>
            </a:r>
            <a:r>
              <a:rPr lang="fr-FR" sz="2000" dirty="0" smtClean="0"/>
              <a:t>,</a:t>
            </a:r>
          </a:p>
          <a:p>
            <a:pPr marL="0" indent="0">
              <a:lnSpc>
                <a:spcPct val="130000"/>
              </a:lnSpc>
              <a:buFont typeface="Wingdings" charset="0"/>
              <a:buNone/>
              <a:defRPr/>
            </a:pPr>
            <a:r>
              <a:rPr lang="fr-FR" sz="2000" dirty="0" smtClean="0"/>
              <a:t>contre</a:t>
            </a:r>
            <a:r>
              <a:rPr lang="fr-FR" sz="2000" b="1" dirty="0" smtClean="0"/>
              <a:t> </a:t>
            </a:r>
            <a:r>
              <a:rPr lang="fr-FR" sz="2000" b="1" dirty="0"/>
              <a:t>53 </a:t>
            </a:r>
            <a:r>
              <a:rPr lang="fr-FR" sz="2000" dirty="0"/>
              <a:t>% </a:t>
            </a:r>
            <a:r>
              <a:rPr lang="fr-FR" sz="2000" dirty="0" smtClean="0"/>
              <a:t>une </a:t>
            </a:r>
            <a:r>
              <a:rPr lang="fr-FR" sz="2000" dirty="0"/>
              <a:t>culture </a:t>
            </a:r>
            <a:r>
              <a:rPr lang="fr-FR" sz="2000" b="1" dirty="0" smtClean="0"/>
              <a:t>conventionnelle</a:t>
            </a:r>
          </a:p>
          <a:p>
            <a:pPr>
              <a:lnSpc>
                <a:spcPct val="140000"/>
              </a:lnSpc>
              <a:defRPr/>
            </a:pPr>
            <a:r>
              <a:rPr lang="fr-FR" sz="2000" b="1" i="1" dirty="0" err="1" smtClean="0"/>
              <a:t>Xpert</a:t>
            </a:r>
            <a:r>
              <a:rPr lang="fr-FR" sz="2000" b="1" i="1" dirty="0" smtClean="0"/>
              <a:t> MTB / RIF et </a:t>
            </a:r>
            <a:r>
              <a:rPr lang="fr-FR" sz="2000" b="1" i="1" dirty="0" err="1" smtClean="0"/>
              <a:t>Xpert</a:t>
            </a:r>
            <a:r>
              <a:rPr lang="fr-FR" sz="2000" b="1" i="1" dirty="0" smtClean="0"/>
              <a:t> MTB / RIF Ultra </a:t>
            </a:r>
            <a:r>
              <a:rPr lang="fr-FR" sz="2000" dirty="0" smtClean="0"/>
              <a:t>: Tests d'amplification d'acides nucléiques avec une  sensibilité  de </a:t>
            </a:r>
            <a:r>
              <a:rPr lang="fr-FR" sz="2000" b="1" dirty="0" smtClean="0"/>
              <a:t>63,8% </a:t>
            </a:r>
            <a:r>
              <a:rPr lang="fr-FR" sz="2000" dirty="0" smtClean="0"/>
              <a:t>et spécificité élevée (</a:t>
            </a:r>
            <a:r>
              <a:rPr lang="fr-FR" sz="2000" b="1" dirty="0" smtClean="0"/>
              <a:t>100%</a:t>
            </a:r>
            <a:r>
              <a:rPr lang="fr-FR" sz="2000" dirty="0" smtClean="0"/>
              <a:t>) </a:t>
            </a:r>
          </a:p>
          <a:p>
            <a:pPr>
              <a:lnSpc>
                <a:spcPct val="140000"/>
              </a:lnSpc>
              <a:defRPr/>
            </a:pPr>
            <a:r>
              <a:rPr lang="fr-FR" sz="2000" b="1" i="1" dirty="0" err="1"/>
              <a:t>G</a:t>
            </a:r>
            <a:r>
              <a:rPr lang="fr-FR" sz="2000" b="1" i="1" dirty="0" err="1" smtClean="0"/>
              <a:t>enXpert</a:t>
            </a:r>
            <a:r>
              <a:rPr lang="fr-FR" sz="2000" b="1" i="1" dirty="0" smtClean="0"/>
              <a:t> MTB / RIF </a:t>
            </a:r>
            <a:r>
              <a:rPr lang="fr-FR" sz="2000" dirty="0" smtClean="0"/>
              <a:t>bonne sensibilité   </a:t>
            </a:r>
            <a:endParaRPr lang="fr-FR" sz="2000" b="1" dirty="0" smtClean="0">
              <a:solidFill>
                <a:srgbClr val="000000"/>
              </a:solidFill>
            </a:endParaRPr>
          </a:p>
          <a:p>
            <a:pPr marL="0" indent="0">
              <a:lnSpc>
                <a:spcPct val="140000"/>
              </a:lnSpc>
              <a:buFont typeface="Wingdings" charset="0"/>
              <a:buNone/>
              <a:defRPr/>
            </a:pPr>
            <a:endParaRPr lang="fr-FR" dirty="0" smtClean="0"/>
          </a:p>
          <a:p>
            <a:pPr>
              <a:defRPr/>
            </a:pPr>
            <a:endParaRPr lang="fr-FR" dirty="0" smtClean="0"/>
          </a:p>
        </p:txBody>
      </p:sp>
      <p:sp>
        <p:nvSpPr>
          <p:cNvPr id="86018" name="Rectangle 3"/>
          <p:cNvSpPr>
            <a:spLocks noChangeArrowheads="1"/>
          </p:cNvSpPr>
          <p:nvPr/>
        </p:nvSpPr>
        <p:spPr bwMode="auto">
          <a:xfrm>
            <a:off x="0" y="623728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i="1">
                <a:solidFill>
                  <a:srgbClr val="000000"/>
                </a:solidFill>
              </a:rPr>
              <a:t>Pandie S et al: </a:t>
            </a:r>
            <a:r>
              <a:rPr lang="en-US" sz="1400">
                <a:solidFill>
                  <a:srgbClr val="000000"/>
                </a:solidFill>
              </a:rPr>
              <a:t>Diagnostic accuracy of quantitative PCR (Xpert MTB/RIF) for tuberculous pericarditis compared to adenosine deaminase ..</a:t>
            </a:r>
            <a:r>
              <a:rPr lang="en-US" sz="1400" i="1">
                <a:solidFill>
                  <a:srgbClr val="000000"/>
                </a:solidFill>
              </a:rPr>
              <a:t>Med. 2014 Jun 18; 12():101</a:t>
            </a:r>
          </a:p>
        </p:txBody>
      </p:sp>
      <p:sp>
        <p:nvSpPr>
          <p:cNvPr id="5" name="Title 1"/>
          <p:cNvSpPr>
            <a:spLocks noGrp="1"/>
          </p:cNvSpPr>
          <p:nvPr>
            <p:ph type="title"/>
          </p:nvPr>
        </p:nvSpPr>
        <p:spPr>
          <a:xfrm>
            <a:off x="0" y="620713"/>
            <a:ext cx="7886700" cy="631825"/>
          </a:xfrm>
        </p:spPr>
        <p:txBody>
          <a:bodyPr>
            <a:noAutofit/>
          </a:bodyPr>
          <a:lstStyle/>
          <a:p>
            <a:pPr>
              <a:defRPr/>
            </a:pPr>
            <a:r>
              <a:rPr lang="fr-FR" sz="4400" b="1" dirty="0">
                <a:latin typeface="Verdana" charset="0"/>
                <a:ea typeface="ＭＳ Ｐゴシック" charset="0"/>
              </a:rPr>
              <a:t>Méthodes </a:t>
            </a:r>
            <a:r>
              <a:rPr lang="fr-FR" sz="4400" b="1" dirty="0" smtClean="0">
                <a:latin typeface="Verdana" charset="0"/>
                <a:ea typeface="ＭＳ Ｐゴシック" charset="0"/>
              </a:rPr>
              <a:t>directes</a:t>
            </a:r>
            <a:endParaRPr lang="en-US" sz="4400" b="1"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938" y="1700213"/>
            <a:ext cx="8901112" cy="3817019"/>
          </a:xfrm>
        </p:spPr>
        <p:txBody>
          <a:bodyPr>
            <a:normAutofit fontScale="47500" lnSpcReduction="20000"/>
          </a:bodyPr>
          <a:lstStyle/>
          <a:p>
            <a:pPr marL="0" indent="0">
              <a:buNone/>
              <a:defRPr/>
            </a:pPr>
            <a:r>
              <a:rPr lang="fr-FR" sz="7000" b="1" i="1" dirty="0" smtClean="0"/>
              <a:t>Biopsie</a:t>
            </a:r>
          </a:p>
          <a:p>
            <a:pPr marL="0" indent="0">
              <a:lnSpc>
                <a:spcPct val="150000"/>
              </a:lnSpc>
              <a:buFont typeface="Wingdings" charset="0"/>
              <a:buNone/>
              <a:defRPr/>
            </a:pPr>
            <a:r>
              <a:rPr lang="en-US" sz="5900" dirty="0" err="1"/>
              <a:t>G</a:t>
            </a:r>
            <a:r>
              <a:rPr lang="en-US" sz="5900" dirty="0" err="1" smtClean="0"/>
              <a:t>ranulome</a:t>
            </a:r>
            <a:r>
              <a:rPr lang="en-US" sz="5900" dirty="0" smtClean="0"/>
              <a:t> </a:t>
            </a:r>
            <a:r>
              <a:rPr lang="en-US" sz="5900" dirty="0"/>
              <a:t>épithélioïde et </a:t>
            </a:r>
            <a:r>
              <a:rPr lang="en-US" sz="5900" dirty="0" err="1" smtClean="0"/>
              <a:t>giganto-cellulaire</a:t>
            </a:r>
            <a:r>
              <a:rPr lang="en-US" sz="5900" dirty="0" smtClean="0"/>
              <a:t> + </a:t>
            </a:r>
            <a:r>
              <a:rPr lang="en-US" sz="5900" dirty="0" err="1" smtClean="0"/>
              <a:t>nécrose</a:t>
            </a:r>
            <a:r>
              <a:rPr lang="en-US" sz="5900" dirty="0" smtClean="0"/>
              <a:t> </a:t>
            </a:r>
            <a:r>
              <a:rPr lang="en-US" sz="5900" dirty="0" err="1"/>
              <a:t>caséeuse</a:t>
            </a:r>
            <a:r>
              <a:rPr lang="en-US" sz="5900" dirty="0"/>
              <a:t> (</a:t>
            </a:r>
            <a:r>
              <a:rPr lang="fr-FR" sz="5900" dirty="0" smtClean="0"/>
              <a:t>rendement:10 </a:t>
            </a:r>
            <a:r>
              <a:rPr lang="fr-FR" sz="5900" dirty="0"/>
              <a:t>à 64%)</a:t>
            </a:r>
          </a:p>
          <a:p>
            <a:pPr marL="0" indent="0">
              <a:lnSpc>
                <a:spcPct val="150000"/>
              </a:lnSpc>
              <a:buFont typeface="Wingdings" charset="0"/>
              <a:buNone/>
              <a:defRPr/>
            </a:pPr>
            <a:r>
              <a:rPr lang="fr-FR" sz="5900" dirty="0" smtClean="0"/>
              <a:t>Meilleurs échantillons </a:t>
            </a:r>
            <a:r>
              <a:rPr lang="fr-FR" sz="5900" dirty="0"/>
              <a:t>la</a:t>
            </a:r>
            <a:r>
              <a:rPr lang="fr-FR" sz="5900" b="1" dirty="0"/>
              <a:t> </a:t>
            </a:r>
            <a:r>
              <a:rPr lang="fr-FR" sz="5900" b="1" dirty="0" err="1"/>
              <a:t>péricardioscopie</a:t>
            </a:r>
            <a:r>
              <a:rPr lang="fr-FR" sz="5900" b="1" dirty="0"/>
              <a:t> </a:t>
            </a:r>
            <a:r>
              <a:rPr lang="fr-FR" sz="5900" dirty="0"/>
              <a:t>percutanée. </a:t>
            </a:r>
            <a:r>
              <a:rPr lang="fr-FR" sz="5900" dirty="0" smtClean="0"/>
              <a:t>Rendement de</a:t>
            </a:r>
            <a:r>
              <a:rPr lang="fr-FR" sz="5900" b="1" dirty="0" smtClean="0"/>
              <a:t> 73,3</a:t>
            </a:r>
            <a:r>
              <a:rPr lang="fr-FR" sz="5900" dirty="0" smtClean="0"/>
              <a:t>%</a:t>
            </a:r>
          </a:p>
          <a:p>
            <a:pPr marL="0" indent="0">
              <a:lnSpc>
                <a:spcPct val="150000"/>
              </a:lnSpc>
              <a:buFont typeface="Wingdings" charset="0"/>
              <a:buNone/>
              <a:defRPr/>
            </a:pPr>
            <a:r>
              <a:rPr lang="fr-FR" sz="7000" dirty="0" smtClean="0"/>
              <a:t> </a:t>
            </a:r>
          </a:p>
          <a:p>
            <a:pPr marL="0" indent="0">
              <a:lnSpc>
                <a:spcPct val="150000"/>
              </a:lnSpc>
              <a:buFont typeface="Wingdings" charset="0"/>
              <a:buNone/>
              <a:defRPr/>
            </a:pPr>
            <a:endParaRPr lang="en-US" sz="4000" i="1" dirty="0" smtClean="0">
              <a:solidFill>
                <a:prstClr val="black"/>
              </a:solidFill>
            </a:endParaRPr>
          </a:p>
          <a:p>
            <a:pPr marL="0" indent="0">
              <a:lnSpc>
                <a:spcPct val="150000"/>
              </a:lnSpc>
              <a:buFont typeface="Wingdings" charset="0"/>
              <a:buNone/>
              <a:defRPr/>
            </a:pPr>
            <a:endParaRPr lang="fr-FR" sz="7200" dirty="0" smtClean="0"/>
          </a:p>
          <a:p>
            <a:pPr marL="0" indent="0">
              <a:spcBef>
                <a:spcPts val="0"/>
              </a:spcBef>
              <a:buFont typeface="Wingdings" charset="0"/>
              <a:buNone/>
              <a:defRPr/>
            </a:pPr>
            <a:endParaRPr lang="fr-FR" sz="3600" i="1" dirty="0">
              <a:solidFill>
                <a:prstClr val="black"/>
              </a:solidFill>
            </a:endParaRPr>
          </a:p>
          <a:p>
            <a:pPr marL="0" indent="0">
              <a:spcBef>
                <a:spcPts val="0"/>
              </a:spcBef>
              <a:buFont typeface="Wingdings" charset="0"/>
              <a:buNone/>
              <a:defRPr/>
            </a:pPr>
            <a:endParaRPr lang="en-US" sz="4000" i="1" dirty="0" smtClean="0">
              <a:solidFill>
                <a:prstClr val="black"/>
              </a:solidFill>
            </a:endParaRPr>
          </a:p>
          <a:p>
            <a:pPr marL="0" indent="0">
              <a:spcBef>
                <a:spcPts val="0"/>
              </a:spcBef>
              <a:buFont typeface="Wingdings" charset="0"/>
              <a:buNone/>
              <a:defRPr/>
            </a:pPr>
            <a:endParaRPr lang="fr-FR" sz="4000" i="1" dirty="0">
              <a:solidFill>
                <a:prstClr val="black"/>
              </a:solidFill>
            </a:endParaRPr>
          </a:p>
          <a:p>
            <a:pPr marL="0" indent="0">
              <a:lnSpc>
                <a:spcPct val="120000"/>
              </a:lnSpc>
              <a:spcBef>
                <a:spcPts val="0"/>
              </a:spcBef>
              <a:buFont typeface="Wingdings" charset="0"/>
              <a:buNone/>
              <a:defRPr/>
            </a:pPr>
            <a:endParaRPr lang="en-US" sz="4000" i="1" dirty="0" smtClean="0"/>
          </a:p>
          <a:p>
            <a:pPr marL="0" indent="0">
              <a:spcBef>
                <a:spcPts val="0"/>
              </a:spcBef>
              <a:buFont typeface="Wingdings" charset="0"/>
              <a:buNone/>
              <a:defRPr/>
            </a:pPr>
            <a:endParaRPr lang="en-US" sz="2000" i="1" dirty="0" smtClean="0">
              <a:solidFill>
                <a:prstClr val="black"/>
              </a:solidFill>
            </a:endParaRPr>
          </a:p>
        </p:txBody>
      </p:sp>
      <p:sp>
        <p:nvSpPr>
          <p:cNvPr id="4" name="Title 1"/>
          <p:cNvSpPr>
            <a:spLocks noGrp="1"/>
          </p:cNvSpPr>
          <p:nvPr>
            <p:ph type="title"/>
          </p:nvPr>
        </p:nvSpPr>
        <p:spPr>
          <a:xfrm>
            <a:off x="0" y="620713"/>
            <a:ext cx="7886700" cy="631825"/>
          </a:xfrm>
        </p:spPr>
        <p:txBody>
          <a:bodyPr>
            <a:noAutofit/>
          </a:bodyPr>
          <a:lstStyle/>
          <a:p>
            <a:pPr>
              <a:defRPr/>
            </a:pPr>
            <a:r>
              <a:rPr lang="fr-FR" sz="4400" b="1" dirty="0">
                <a:latin typeface="Verdana" charset="0"/>
                <a:ea typeface="ＭＳ Ｐゴシック" charset="0"/>
              </a:rPr>
              <a:t>Méthodes </a:t>
            </a:r>
            <a:r>
              <a:rPr lang="fr-FR" sz="4400" b="1" dirty="0" smtClean="0">
                <a:latin typeface="Verdana" charset="0"/>
                <a:ea typeface="ＭＳ Ｐゴシック" charset="0"/>
              </a:rPr>
              <a:t>directes</a:t>
            </a:r>
            <a:endParaRPr lang="en-US" sz="4400" b="1" dirty="0"/>
          </a:p>
        </p:txBody>
      </p:sp>
      <p:sp>
        <p:nvSpPr>
          <p:cNvPr id="2" name="ZoneTexte 1"/>
          <p:cNvSpPr txBox="1"/>
          <p:nvPr/>
        </p:nvSpPr>
        <p:spPr>
          <a:xfrm>
            <a:off x="179512" y="6074055"/>
            <a:ext cx="8964488" cy="810478"/>
          </a:xfrm>
          <a:prstGeom prst="rect">
            <a:avLst/>
          </a:prstGeom>
          <a:noFill/>
        </p:spPr>
        <p:txBody>
          <a:bodyPr wrap="square" rtlCol="0">
            <a:spAutoFit/>
          </a:bodyPr>
          <a:lstStyle/>
          <a:p>
            <a:pPr marL="0" indent="0">
              <a:lnSpc>
                <a:spcPct val="150000"/>
              </a:lnSpc>
              <a:buFont typeface="Wingdings" charset="0"/>
              <a:buNone/>
              <a:defRPr/>
            </a:pPr>
            <a:r>
              <a:rPr lang="en-US" sz="1600" i="1" dirty="0" err="1">
                <a:solidFill>
                  <a:prstClr val="black"/>
                </a:solidFill>
              </a:rPr>
              <a:t>Kyriakakis</a:t>
            </a:r>
            <a:r>
              <a:rPr lang="en-US" sz="1600" i="1" dirty="0">
                <a:solidFill>
                  <a:prstClr val="black"/>
                </a:solidFill>
              </a:rPr>
              <a:t> CG. </a:t>
            </a:r>
            <a:r>
              <a:rPr lang="en-US" sz="1600" dirty="0">
                <a:solidFill>
                  <a:prstClr val="black"/>
                </a:solidFill>
              </a:rPr>
              <a:t>An approach to the patient with suspected pericardial disease. </a:t>
            </a:r>
            <a:r>
              <a:rPr lang="en-US" sz="1600" i="1" dirty="0" err="1">
                <a:solidFill>
                  <a:prstClr val="black"/>
                </a:solidFill>
              </a:rPr>
              <a:t>Afr</a:t>
            </a:r>
            <a:r>
              <a:rPr lang="en-US" sz="1600" i="1" dirty="0">
                <a:solidFill>
                  <a:prstClr val="black"/>
                </a:solidFill>
              </a:rPr>
              <a:t> Med J. 2016 Feb; 106(2):151-5</a:t>
            </a:r>
            <a:endParaRPr lang="fr-FR" sz="2800"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700213"/>
            <a:ext cx="9036050" cy="3673475"/>
          </a:xfrm>
        </p:spPr>
        <p:txBody>
          <a:bodyPr>
            <a:normAutofit/>
          </a:bodyPr>
          <a:lstStyle/>
          <a:p>
            <a:pPr marL="0" indent="0">
              <a:lnSpc>
                <a:spcPct val="110000"/>
              </a:lnSpc>
              <a:buFont typeface="Wingdings" charset="0"/>
              <a:buNone/>
              <a:defRPr/>
            </a:pPr>
            <a:r>
              <a:rPr lang="fr-FR" sz="2000" b="1" u="sng" dirty="0" smtClean="0"/>
              <a:t>le </a:t>
            </a:r>
            <a:r>
              <a:rPr lang="fr-FR" sz="2000" b="1" u="sng" dirty="0"/>
              <a:t>dosage de l'activité de l'adénosine désaminase (ADA</a:t>
            </a:r>
            <a:r>
              <a:rPr lang="fr-FR" sz="2000" b="1" u="sng" dirty="0" smtClean="0"/>
              <a:t>)</a:t>
            </a:r>
            <a:r>
              <a:rPr lang="fr-FR" sz="2000" dirty="0" smtClean="0"/>
              <a:t> </a:t>
            </a:r>
          </a:p>
          <a:p>
            <a:pPr marL="0" indent="0">
              <a:lnSpc>
                <a:spcPct val="110000"/>
              </a:lnSpc>
              <a:buFont typeface="Wingdings" charset="0"/>
              <a:buNone/>
              <a:defRPr/>
            </a:pPr>
            <a:endParaRPr lang="fr-FR" sz="2000" dirty="0"/>
          </a:p>
          <a:p>
            <a:pPr marL="0" indent="0">
              <a:lnSpc>
                <a:spcPct val="110000"/>
              </a:lnSpc>
              <a:buFont typeface="Wingdings" charset="0"/>
              <a:buNone/>
              <a:defRPr/>
            </a:pPr>
            <a:r>
              <a:rPr lang="fr-FR" sz="2000" dirty="0" smtClean="0"/>
              <a:t>Liquide </a:t>
            </a:r>
            <a:r>
              <a:rPr lang="fr-FR" sz="2000" dirty="0"/>
              <a:t>péricardique</a:t>
            </a:r>
            <a:r>
              <a:rPr lang="fr-FR" sz="2000" i="1" dirty="0"/>
              <a:t>, </a:t>
            </a:r>
            <a:r>
              <a:rPr lang="fr-FR" sz="2000" dirty="0" smtClean="0"/>
              <a:t>péricardite tuberculeuse </a:t>
            </a:r>
            <a:r>
              <a:rPr lang="fr-FR" sz="2000" dirty="0"/>
              <a:t>entre 30 et 60 U/</a:t>
            </a:r>
            <a:r>
              <a:rPr lang="fr-FR" sz="2000" dirty="0" smtClean="0"/>
              <a:t>L [</a:t>
            </a:r>
            <a:r>
              <a:rPr lang="fr-FR" sz="2000" dirty="0"/>
              <a:t>*</a:t>
            </a:r>
            <a:r>
              <a:rPr lang="fr-FR" sz="2000" dirty="0" smtClean="0"/>
              <a:t>]</a:t>
            </a:r>
          </a:p>
          <a:p>
            <a:pPr marL="0" indent="0">
              <a:lnSpc>
                <a:spcPct val="110000"/>
              </a:lnSpc>
              <a:buFont typeface="Wingdings" charset="0"/>
              <a:buNone/>
              <a:defRPr/>
            </a:pPr>
            <a:endParaRPr lang="fr-FR" sz="2000" dirty="0" smtClean="0"/>
          </a:p>
          <a:p>
            <a:pPr marL="0" indent="0">
              <a:lnSpc>
                <a:spcPct val="110000"/>
              </a:lnSpc>
              <a:buFont typeface="Wingdings" charset="0"/>
              <a:buNone/>
              <a:defRPr/>
            </a:pPr>
            <a:r>
              <a:rPr lang="fr-FR" sz="2000" dirty="0"/>
              <a:t>S</a:t>
            </a:r>
            <a:r>
              <a:rPr lang="fr-FR" sz="2000" dirty="0" smtClean="0"/>
              <a:t>ensibilité de </a:t>
            </a:r>
            <a:r>
              <a:rPr lang="fr-FR" sz="2000" b="1" dirty="0" smtClean="0"/>
              <a:t>90%</a:t>
            </a:r>
            <a:r>
              <a:rPr lang="fr-FR" sz="2000" dirty="0" smtClean="0"/>
              <a:t>, </a:t>
            </a:r>
            <a:r>
              <a:rPr lang="fr-FR" sz="2000" dirty="0"/>
              <a:t>une spécificité de </a:t>
            </a:r>
            <a:r>
              <a:rPr lang="fr-FR" sz="2000" b="1" dirty="0" smtClean="0"/>
              <a:t>85% </a:t>
            </a:r>
            <a:r>
              <a:rPr lang="fr-FR" sz="2000" dirty="0" smtClean="0"/>
              <a:t>[**]</a:t>
            </a:r>
          </a:p>
          <a:p>
            <a:pPr marL="0" indent="0">
              <a:lnSpc>
                <a:spcPct val="110000"/>
              </a:lnSpc>
              <a:buFont typeface="Wingdings" charset="0"/>
              <a:buNone/>
              <a:defRPr/>
            </a:pPr>
            <a:endParaRPr lang="fr-FR" sz="2000" dirty="0" smtClean="0"/>
          </a:p>
          <a:p>
            <a:pPr marL="0" indent="0">
              <a:lnSpc>
                <a:spcPct val="110000"/>
              </a:lnSpc>
              <a:buFont typeface="Wingdings" charset="0"/>
              <a:buNone/>
              <a:defRPr/>
            </a:pPr>
            <a:r>
              <a:rPr lang="fr-FR" sz="2000" dirty="0"/>
              <a:t>T</a:t>
            </a:r>
            <a:r>
              <a:rPr lang="fr-FR" sz="2000" dirty="0" smtClean="0"/>
              <a:t>aux </a:t>
            </a:r>
            <a:r>
              <a:rPr lang="fr-FR" sz="2000" dirty="0"/>
              <a:t>très </a:t>
            </a:r>
            <a:r>
              <a:rPr lang="fr-FR" sz="2000" dirty="0" smtClean="0"/>
              <a:t>élevés </a:t>
            </a:r>
            <a:r>
              <a:rPr lang="fr-FR" sz="2000" dirty="0"/>
              <a:t>fortement associés à une </a:t>
            </a:r>
            <a:r>
              <a:rPr lang="fr-FR" sz="2000" b="1" dirty="0"/>
              <a:t>péricardite constrictive</a:t>
            </a:r>
            <a:endParaRPr lang="en-US" sz="2000" b="1" dirty="0"/>
          </a:p>
        </p:txBody>
      </p:sp>
      <p:sp>
        <p:nvSpPr>
          <p:cNvPr id="88066" name="Rectangle 1"/>
          <p:cNvSpPr>
            <a:spLocks noChangeArrowheads="1"/>
          </p:cNvSpPr>
          <p:nvPr/>
        </p:nvSpPr>
        <p:spPr bwMode="auto">
          <a:xfrm>
            <a:off x="107504" y="6119812"/>
            <a:ext cx="88566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rPr>
              <a:t>[*]Martinez-Vasquez JM et al. Adenosine </a:t>
            </a:r>
            <a:r>
              <a:rPr lang="en-US" sz="1400" dirty="0" err="1">
                <a:solidFill>
                  <a:srgbClr val="000000"/>
                </a:solidFill>
              </a:rPr>
              <a:t>deaminase</a:t>
            </a:r>
            <a:r>
              <a:rPr lang="en-US" sz="1400" dirty="0">
                <a:solidFill>
                  <a:srgbClr val="000000"/>
                </a:solidFill>
              </a:rPr>
              <a:t> activity in TP. Thorax. 1986;41:888-889</a:t>
            </a:r>
          </a:p>
          <a:p>
            <a:r>
              <a:rPr lang="fr-FR" sz="1400" dirty="0">
                <a:solidFill>
                  <a:srgbClr val="000000"/>
                </a:solidFill>
              </a:rPr>
              <a:t>[**]</a:t>
            </a:r>
            <a:r>
              <a:rPr lang="en-US" sz="1400" dirty="0"/>
              <a:t>  </a:t>
            </a:r>
            <a:r>
              <a:rPr lang="en-US" sz="1400" dirty="0" err="1"/>
              <a:t>Xie</a:t>
            </a:r>
            <a:r>
              <a:rPr lang="en-US" sz="1400" dirty="0"/>
              <a:t> DL et al. Diagnostic accuracy of adenosine </a:t>
            </a:r>
            <a:r>
              <a:rPr lang="en-US" sz="1400" dirty="0" err="1"/>
              <a:t>deaminase</a:t>
            </a:r>
            <a:r>
              <a:rPr lang="en-US" sz="1400" dirty="0"/>
              <a:t> for </a:t>
            </a:r>
            <a:r>
              <a:rPr lang="en-US" sz="1400" dirty="0" err="1"/>
              <a:t>tuberculous</a:t>
            </a:r>
            <a:r>
              <a:rPr lang="en-US" sz="1400" dirty="0"/>
              <a:t> pericarditis: a meta-analysis. </a:t>
            </a:r>
            <a:r>
              <a:rPr lang="en-US" sz="1400" i="1" dirty="0" err="1"/>
              <a:t>Eur</a:t>
            </a:r>
            <a:r>
              <a:rPr lang="en-US" sz="1400" i="1" dirty="0"/>
              <a:t> Rev Med </a:t>
            </a:r>
            <a:r>
              <a:rPr lang="en-US" sz="1400" i="1" dirty="0" err="1"/>
              <a:t>Pharmacol</a:t>
            </a:r>
            <a:r>
              <a:rPr lang="en-US" sz="1400" i="1" dirty="0"/>
              <a:t> </a:t>
            </a:r>
            <a:r>
              <a:rPr lang="en-US" sz="1400" i="1" dirty="0" err="1"/>
              <a:t>Sci</a:t>
            </a:r>
            <a:r>
              <a:rPr lang="en-US" sz="1400" dirty="0"/>
              <a:t> 2015;19:4411-8.</a:t>
            </a:r>
            <a:endParaRPr lang="fr-FR" sz="1400" dirty="0">
              <a:solidFill>
                <a:srgbClr val="000000"/>
              </a:solidFill>
            </a:endParaRPr>
          </a:p>
        </p:txBody>
      </p:sp>
      <p:sp>
        <p:nvSpPr>
          <p:cNvPr id="4" name="Title 1"/>
          <p:cNvSpPr>
            <a:spLocks noGrp="1"/>
          </p:cNvSpPr>
          <p:nvPr>
            <p:ph type="title"/>
          </p:nvPr>
        </p:nvSpPr>
        <p:spPr>
          <a:xfrm>
            <a:off x="0" y="836613"/>
            <a:ext cx="7886700" cy="631825"/>
          </a:xfrm>
        </p:spPr>
        <p:txBody>
          <a:bodyPr>
            <a:noAutofit/>
          </a:bodyPr>
          <a:lstStyle/>
          <a:p>
            <a:pPr>
              <a:defRPr/>
            </a:pPr>
            <a:r>
              <a:rPr lang="fr-FR" sz="4400" b="1" dirty="0" smtClean="0">
                <a:latin typeface="Verdana" charset="0"/>
                <a:ea typeface="ＭＳ Ｐゴシック" charset="0"/>
              </a:rPr>
              <a:t>Méthodes indirectes</a:t>
            </a:r>
            <a:endParaRPr lang="en-US" sz="4400" b="1"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700213"/>
            <a:ext cx="8851900" cy="4805362"/>
          </a:xfrm>
        </p:spPr>
        <p:txBody>
          <a:bodyPr>
            <a:normAutofit fontScale="77500" lnSpcReduction="20000"/>
          </a:bodyPr>
          <a:lstStyle/>
          <a:p>
            <a:pPr marL="0" indent="0">
              <a:lnSpc>
                <a:spcPct val="140000"/>
              </a:lnSpc>
              <a:buFont typeface="Wingdings" charset="0"/>
              <a:buNone/>
              <a:defRPr/>
            </a:pPr>
            <a:r>
              <a:rPr lang="fr-FR" b="1" i="1" u="sng" dirty="0"/>
              <a:t>La mesure des niveaux d'interféron gamma (IFN-</a:t>
            </a:r>
            <a:r>
              <a:rPr lang="fr-FR" b="1" i="1" u="sng" dirty="0" err="1"/>
              <a:t>γ</a:t>
            </a:r>
            <a:r>
              <a:rPr lang="fr-FR" b="1" i="1" u="sng" dirty="0" smtClean="0"/>
              <a:t>)</a:t>
            </a:r>
          </a:p>
          <a:p>
            <a:pPr marL="0" indent="0">
              <a:lnSpc>
                <a:spcPct val="140000"/>
              </a:lnSpc>
              <a:buFont typeface="Wingdings" charset="0"/>
              <a:buNone/>
              <a:defRPr/>
            </a:pPr>
            <a:r>
              <a:rPr lang="fr-FR" sz="2900" dirty="0" smtClean="0"/>
              <a:t>dans </a:t>
            </a:r>
            <a:r>
              <a:rPr lang="fr-FR" sz="2900" dirty="0"/>
              <a:t>le liquide péricardique permet également un diagnostic </a:t>
            </a:r>
            <a:r>
              <a:rPr lang="fr-FR" sz="2900" dirty="0" smtClean="0"/>
              <a:t>précoce avec des </a:t>
            </a:r>
            <a:r>
              <a:rPr lang="fr-FR" sz="2900" dirty="0"/>
              <a:t>valeurs </a:t>
            </a:r>
            <a:r>
              <a:rPr lang="fr-FR" sz="2900" dirty="0" smtClean="0"/>
              <a:t>seuils </a:t>
            </a:r>
            <a:r>
              <a:rPr lang="fr-FR" sz="2900" dirty="0"/>
              <a:t>&gt; </a:t>
            </a:r>
            <a:r>
              <a:rPr lang="fr-FR" sz="2900" b="1" dirty="0"/>
              <a:t>200</a:t>
            </a:r>
            <a:r>
              <a:rPr lang="fr-FR" sz="2900" dirty="0"/>
              <a:t> </a:t>
            </a:r>
            <a:r>
              <a:rPr lang="fr-FR" sz="2900" dirty="0" err="1" smtClean="0"/>
              <a:t>pg</a:t>
            </a:r>
            <a:r>
              <a:rPr lang="fr-FR" sz="2900" dirty="0" smtClean="0"/>
              <a:t>/L.</a:t>
            </a:r>
          </a:p>
          <a:p>
            <a:pPr>
              <a:lnSpc>
                <a:spcPct val="140000"/>
              </a:lnSpc>
              <a:defRPr/>
            </a:pPr>
            <a:endParaRPr lang="fr-FR" sz="2900" dirty="0" smtClean="0"/>
          </a:p>
          <a:p>
            <a:pPr marL="0" indent="0">
              <a:lnSpc>
                <a:spcPct val="140000"/>
              </a:lnSpc>
              <a:buFont typeface="Wingdings" charset="0"/>
              <a:buNone/>
              <a:defRPr/>
            </a:pPr>
            <a:r>
              <a:rPr lang="fr-FR" sz="2900" dirty="0"/>
              <a:t>Une méta-</a:t>
            </a:r>
            <a:r>
              <a:rPr lang="fr-FR" sz="2900" dirty="0" smtClean="0"/>
              <a:t>analyse: </a:t>
            </a:r>
            <a:r>
              <a:rPr lang="fr-FR" sz="2900" dirty="0"/>
              <a:t>sensibilité globale (</a:t>
            </a:r>
            <a:r>
              <a:rPr lang="fr-FR" sz="2900" b="1" dirty="0"/>
              <a:t>97</a:t>
            </a:r>
            <a:r>
              <a:rPr lang="fr-FR" sz="2900" dirty="0"/>
              <a:t> %) et une spécificité (</a:t>
            </a:r>
            <a:r>
              <a:rPr lang="fr-FR" sz="2900" b="1" dirty="0"/>
              <a:t>99</a:t>
            </a:r>
            <a:r>
              <a:rPr lang="fr-FR" sz="2900" dirty="0"/>
              <a:t> %) </a:t>
            </a:r>
            <a:endParaRPr lang="fr-FR" sz="2900" dirty="0" smtClean="0"/>
          </a:p>
          <a:p>
            <a:pPr marL="0" indent="0">
              <a:lnSpc>
                <a:spcPct val="140000"/>
              </a:lnSpc>
              <a:buFont typeface="Wingdings" charset="0"/>
              <a:buNone/>
              <a:defRPr/>
            </a:pPr>
            <a:endParaRPr lang="fr-FR" sz="2900" dirty="0" smtClean="0"/>
          </a:p>
          <a:p>
            <a:pPr marL="0" indent="0">
              <a:lnSpc>
                <a:spcPct val="140000"/>
              </a:lnSpc>
              <a:buFont typeface="Wingdings" charset="0"/>
              <a:buNone/>
              <a:defRPr/>
            </a:pPr>
            <a:r>
              <a:rPr lang="fr-FR" sz="2900" dirty="0" smtClean="0"/>
              <a:t>test </a:t>
            </a:r>
            <a:r>
              <a:rPr lang="fr-FR" sz="2900" dirty="0"/>
              <a:t>autonome pour diagnostiquer ou exclure la </a:t>
            </a:r>
            <a:r>
              <a:rPr lang="fr-FR" sz="2900" dirty="0" smtClean="0"/>
              <a:t>TBP </a:t>
            </a:r>
            <a:r>
              <a:rPr lang="fr-FR" sz="3400" dirty="0" smtClean="0"/>
              <a:t>*</a:t>
            </a:r>
          </a:p>
          <a:p>
            <a:pPr marL="0" indent="0">
              <a:buFont typeface="Wingdings" charset="0"/>
              <a:buNone/>
              <a:defRPr/>
            </a:pPr>
            <a:endParaRPr lang="fr-FR" dirty="0"/>
          </a:p>
          <a:p>
            <a:pPr marL="0" indent="0">
              <a:buFont typeface="Wingdings" charset="0"/>
              <a:buNone/>
              <a:defRPr/>
            </a:pPr>
            <a:endParaRPr lang="en-US" sz="1200" dirty="0" smtClean="0">
              <a:solidFill>
                <a:prstClr val="black"/>
              </a:solidFill>
            </a:endParaRPr>
          </a:p>
          <a:p>
            <a:pPr marL="0" indent="0">
              <a:buFont typeface="Wingdings" charset="0"/>
              <a:buNone/>
              <a:defRPr/>
            </a:pPr>
            <a:endParaRPr lang="en-US" sz="1200" dirty="0">
              <a:solidFill>
                <a:prstClr val="black"/>
              </a:solidFill>
            </a:endParaRPr>
          </a:p>
          <a:p>
            <a:pPr marL="0" indent="0">
              <a:buFont typeface="Wingdings" charset="0"/>
              <a:buNone/>
              <a:defRPr/>
            </a:pPr>
            <a:endParaRPr lang="en-US" sz="1200" dirty="0" smtClean="0">
              <a:solidFill>
                <a:prstClr val="black"/>
              </a:solidFill>
            </a:endParaRPr>
          </a:p>
          <a:p>
            <a:pPr marL="0" indent="0">
              <a:buFont typeface="Wingdings" charset="0"/>
              <a:buNone/>
              <a:defRPr/>
            </a:pPr>
            <a:endParaRPr lang="en-US" sz="1200" dirty="0">
              <a:solidFill>
                <a:prstClr val="black"/>
              </a:solidFill>
            </a:endParaRPr>
          </a:p>
          <a:p>
            <a:pPr marL="0" indent="0">
              <a:buFont typeface="Wingdings" charset="0"/>
              <a:buNone/>
              <a:defRPr/>
            </a:pPr>
            <a:endParaRPr lang="en-US" sz="1200" dirty="0" smtClean="0">
              <a:solidFill>
                <a:prstClr val="black"/>
              </a:solidFill>
            </a:endParaRPr>
          </a:p>
          <a:p>
            <a:pPr marL="0" indent="0">
              <a:buFont typeface="Wingdings" charset="0"/>
              <a:buNone/>
              <a:defRPr/>
            </a:pPr>
            <a:endParaRPr lang="en-US" sz="1200" dirty="0" smtClean="0">
              <a:solidFill>
                <a:prstClr val="black"/>
              </a:solidFill>
            </a:endParaRPr>
          </a:p>
        </p:txBody>
      </p:sp>
      <p:sp>
        <p:nvSpPr>
          <p:cNvPr id="4" name="Title 1"/>
          <p:cNvSpPr>
            <a:spLocks noGrp="1"/>
          </p:cNvSpPr>
          <p:nvPr>
            <p:ph type="title"/>
          </p:nvPr>
        </p:nvSpPr>
        <p:spPr>
          <a:xfrm>
            <a:off x="0" y="908050"/>
            <a:ext cx="7886700" cy="631825"/>
          </a:xfrm>
        </p:spPr>
        <p:txBody>
          <a:bodyPr>
            <a:noAutofit/>
          </a:bodyPr>
          <a:lstStyle/>
          <a:p>
            <a:pPr>
              <a:defRPr/>
            </a:pPr>
            <a:r>
              <a:rPr lang="fr-FR" sz="4400" b="1" dirty="0" smtClean="0">
                <a:latin typeface="Verdana" charset="0"/>
                <a:ea typeface="ＭＳ Ｐゴシック" charset="0"/>
              </a:rPr>
              <a:t>Méthodes indirectes</a:t>
            </a:r>
            <a:endParaRPr lang="en-US" sz="4400" b="1" dirty="0"/>
          </a:p>
        </p:txBody>
      </p:sp>
      <p:sp>
        <p:nvSpPr>
          <p:cNvPr id="89091" name="ZoneTexte 1"/>
          <p:cNvSpPr txBox="1">
            <a:spLocks noChangeArrowheads="1"/>
          </p:cNvSpPr>
          <p:nvPr/>
        </p:nvSpPr>
        <p:spPr bwMode="auto">
          <a:xfrm>
            <a:off x="468313" y="6237288"/>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400">
                <a:solidFill>
                  <a:srgbClr val="000000"/>
                </a:solidFill>
              </a:rPr>
              <a:t>* Liu C, et al. Diagnostic accuracy of interferon-gamma in pericardial effusions for tuberculous pericarditis: a meta-analysis. </a:t>
            </a:r>
            <a:r>
              <a:rPr lang="en-US" sz="1400" i="1">
                <a:solidFill>
                  <a:srgbClr val="000000"/>
                </a:solidFill>
              </a:rPr>
              <a:t>J Thorac Dis. </a:t>
            </a:r>
            <a:r>
              <a:rPr lang="en-US" sz="1400">
                <a:solidFill>
                  <a:srgbClr val="000000"/>
                </a:solidFill>
              </a:rPr>
              <a:t>2018;10(2):854–860</a:t>
            </a:r>
            <a:r>
              <a:rPr lang="en-US" sz="1800">
                <a:solidFill>
                  <a:srgbClr val="000000"/>
                </a:solidFill>
              </a:rPr>
              <a:t>.</a:t>
            </a:r>
            <a:endParaRPr lang="fr-FR" sz="400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Introduction</a:t>
            </a:r>
            <a:endParaRPr lang="fr-FR" dirty="0"/>
          </a:p>
        </p:txBody>
      </p:sp>
      <p:sp>
        <p:nvSpPr>
          <p:cNvPr id="3" name="Espace réservé du contenu 2"/>
          <p:cNvSpPr>
            <a:spLocks noGrp="1"/>
          </p:cNvSpPr>
          <p:nvPr>
            <p:ph idx="1"/>
          </p:nvPr>
        </p:nvSpPr>
        <p:spPr>
          <a:xfrm>
            <a:off x="250825" y="2564904"/>
            <a:ext cx="8893175" cy="3454896"/>
          </a:xfrm>
        </p:spPr>
        <p:txBody>
          <a:bodyPr/>
          <a:lstStyle/>
          <a:p>
            <a:pPr marL="0" indent="0">
              <a:lnSpc>
                <a:spcPct val="150000"/>
              </a:lnSpc>
              <a:buFont typeface="Wingdings" charset="0"/>
              <a:buNone/>
              <a:defRPr/>
            </a:pPr>
            <a:r>
              <a:rPr lang="fr-FR" sz="2400" dirty="0" smtClean="0"/>
              <a:t>• </a:t>
            </a:r>
            <a:r>
              <a:rPr lang="fr-FR" sz="2000" b="1" dirty="0" smtClean="0"/>
              <a:t>Affection </a:t>
            </a:r>
            <a:r>
              <a:rPr lang="fr-FR" sz="2000" b="1" dirty="0"/>
              <a:t>grave : risque de </a:t>
            </a:r>
            <a:r>
              <a:rPr lang="fr-FR" sz="2000" b="1" dirty="0" smtClean="0"/>
              <a:t>tamponnade et constriction</a:t>
            </a:r>
          </a:p>
          <a:p>
            <a:pPr marL="0" indent="0">
              <a:lnSpc>
                <a:spcPct val="150000"/>
              </a:lnSpc>
              <a:buFont typeface="Wingdings" charset="0"/>
              <a:buNone/>
              <a:defRPr/>
            </a:pPr>
            <a:r>
              <a:rPr lang="fr-FR" sz="2000" b="1" dirty="0" smtClean="0"/>
              <a:t>Taux de mortalité entre 17 et 40% après 6 mois (ESC 2015)</a:t>
            </a:r>
          </a:p>
          <a:p>
            <a:pPr marL="0" indent="0">
              <a:lnSpc>
                <a:spcPct val="150000"/>
              </a:lnSpc>
              <a:buFont typeface="Wingdings" charset="0"/>
              <a:buNone/>
              <a:defRPr/>
            </a:pPr>
            <a:r>
              <a:rPr lang="fr-FR" sz="2000" b="1" dirty="0" smtClean="0"/>
              <a:t>• </a:t>
            </a:r>
            <a:r>
              <a:rPr lang="fr-FR" sz="2000" b="1" dirty="0"/>
              <a:t>Diagnostic difficile. </a:t>
            </a:r>
            <a:endParaRPr lang="fr-FR" sz="2000" b="1" dirty="0" smtClean="0"/>
          </a:p>
          <a:p>
            <a:pPr marL="0" indent="0">
              <a:lnSpc>
                <a:spcPct val="150000"/>
              </a:lnSpc>
              <a:buFont typeface="Wingdings" charset="0"/>
              <a:buNone/>
              <a:defRPr/>
            </a:pPr>
            <a:r>
              <a:rPr lang="fr-FR" sz="2000" b="1" dirty="0"/>
              <a:t>• Traitement </a:t>
            </a:r>
            <a:r>
              <a:rPr lang="fr-FR" sz="2000" b="1" dirty="0" smtClean="0"/>
              <a:t>codifié avec des controverses</a:t>
            </a:r>
          </a:p>
          <a:p>
            <a:pPr>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0" y="1989138"/>
            <a:ext cx="8756650" cy="3394075"/>
          </a:xfrm>
        </p:spPr>
        <p:txBody>
          <a:bodyPr/>
          <a:lstStyle/>
          <a:p>
            <a:pPr marL="0" indent="0">
              <a:lnSpc>
                <a:spcPct val="130000"/>
              </a:lnSpc>
              <a:buFont typeface="Wingdings" charset="0"/>
              <a:buNone/>
              <a:defRPr/>
            </a:pPr>
            <a:r>
              <a:rPr lang="fr-FR" sz="2400" b="1" i="1" u="sng" dirty="0"/>
              <a:t>Le test cutané à la tuberculine (TST) et les tests de libération d'interféron </a:t>
            </a:r>
            <a:r>
              <a:rPr lang="fr-FR" sz="2400" b="1" i="1" u="sng" dirty="0" smtClean="0"/>
              <a:t>gamma </a:t>
            </a:r>
            <a:r>
              <a:rPr lang="fr-FR" sz="2400" i="1" u="sng" dirty="0" smtClean="0"/>
              <a:t>(</a:t>
            </a:r>
            <a:r>
              <a:rPr lang="fr-FR" sz="2400" i="1" u="sng" dirty="0"/>
              <a:t>IGRA) </a:t>
            </a:r>
            <a:endParaRPr lang="fr-FR" sz="2400" i="1" u="sng" dirty="0" smtClean="0"/>
          </a:p>
          <a:p>
            <a:pPr marL="0" indent="0">
              <a:lnSpc>
                <a:spcPct val="130000"/>
              </a:lnSpc>
              <a:buFont typeface="Wingdings" charset="0"/>
              <a:buNone/>
              <a:defRPr/>
            </a:pPr>
            <a:r>
              <a:rPr lang="fr-FR" sz="2400" dirty="0"/>
              <a:t>V</a:t>
            </a:r>
            <a:r>
              <a:rPr lang="fr-FR" sz="2400" dirty="0" smtClean="0"/>
              <a:t>aleur diagnostique limitée </a:t>
            </a:r>
            <a:r>
              <a:rPr lang="fr-FR" sz="2400" dirty="0"/>
              <a:t>dans les zones à forte endémicité de la tuberculose, </a:t>
            </a:r>
            <a:endParaRPr lang="fr-FR" sz="2400" dirty="0" smtClean="0"/>
          </a:p>
          <a:p>
            <a:pPr marL="0" indent="0">
              <a:lnSpc>
                <a:spcPct val="130000"/>
              </a:lnSpc>
              <a:buFont typeface="Wingdings" charset="0"/>
              <a:buNone/>
              <a:defRPr/>
            </a:pPr>
            <a:r>
              <a:rPr lang="fr-FR" sz="2400" dirty="0"/>
              <a:t>P</a:t>
            </a:r>
            <a:r>
              <a:rPr lang="fr-FR" sz="2400" dirty="0" smtClean="0"/>
              <a:t>ositivité en rapport avec l'exposition </a:t>
            </a:r>
            <a:r>
              <a:rPr lang="fr-FR" sz="2400" dirty="0"/>
              <a:t>aux antigènes </a:t>
            </a:r>
            <a:r>
              <a:rPr lang="fr-FR" sz="2400" dirty="0" smtClean="0"/>
              <a:t>BK Pas de discernement </a:t>
            </a:r>
            <a:r>
              <a:rPr lang="fr-FR" sz="2400" dirty="0"/>
              <a:t>la </a:t>
            </a:r>
            <a:r>
              <a:rPr lang="fr-FR" sz="2400" b="1" dirty="0"/>
              <a:t>tuberculose</a:t>
            </a:r>
            <a:r>
              <a:rPr lang="fr-FR" sz="2400" dirty="0"/>
              <a:t> </a:t>
            </a:r>
            <a:r>
              <a:rPr lang="fr-FR" sz="2400" b="1" dirty="0" smtClean="0"/>
              <a:t>active ou non</a:t>
            </a:r>
            <a:r>
              <a:rPr lang="fr-FR" sz="2400" dirty="0" smtClean="0"/>
              <a:t>.</a:t>
            </a:r>
            <a:endParaRPr lang="en-US" sz="2400" dirty="0"/>
          </a:p>
          <a:p>
            <a:pPr>
              <a:defRPr/>
            </a:pPr>
            <a:endParaRPr lang="en-US" dirty="0"/>
          </a:p>
        </p:txBody>
      </p:sp>
      <p:sp>
        <p:nvSpPr>
          <p:cNvPr id="90114" name="Rectangle 4"/>
          <p:cNvSpPr>
            <a:spLocks noChangeArrowheads="1"/>
          </p:cNvSpPr>
          <p:nvPr/>
        </p:nvSpPr>
        <p:spPr bwMode="auto">
          <a:xfrm>
            <a:off x="107950" y="6092825"/>
            <a:ext cx="89281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rPr>
              <a:t> Cattamanchi A et al. Interferon-gamma release assays for the diagnosis of latent tuberculosis infection in HIV-infected individuals: a systematic review and meta-analysis. </a:t>
            </a:r>
            <a:r>
              <a:rPr lang="en-US" sz="1400" i="1">
                <a:solidFill>
                  <a:srgbClr val="000000"/>
                </a:solidFill>
              </a:rPr>
              <a:t>J Acquir Immune Defic Syndr. </a:t>
            </a:r>
            <a:r>
              <a:rPr lang="en-US" sz="1400">
                <a:solidFill>
                  <a:srgbClr val="000000"/>
                </a:solidFill>
              </a:rPr>
              <a:t>2011;56(3):230–238.</a:t>
            </a:r>
            <a:endParaRPr lang="en-US" sz="2000"/>
          </a:p>
        </p:txBody>
      </p:sp>
      <p:sp>
        <p:nvSpPr>
          <p:cNvPr id="4" name="Title 1"/>
          <p:cNvSpPr>
            <a:spLocks noGrp="1"/>
          </p:cNvSpPr>
          <p:nvPr>
            <p:ph type="title"/>
          </p:nvPr>
        </p:nvSpPr>
        <p:spPr>
          <a:xfrm>
            <a:off x="0" y="908050"/>
            <a:ext cx="7886700" cy="631825"/>
          </a:xfrm>
        </p:spPr>
        <p:txBody>
          <a:bodyPr>
            <a:noAutofit/>
          </a:bodyPr>
          <a:lstStyle/>
          <a:p>
            <a:pPr>
              <a:defRPr/>
            </a:pPr>
            <a:r>
              <a:rPr lang="fr-FR" sz="4800" b="1" dirty="0" smtClean="0">
                <a:latin typeface="Verdana" charset="0"/>
                <a:ea typeface="ＭＳ Ｐゴシック" charset="0"/>
              </a:rPr>
              <a:t>Autres Méthodes</a:t>
            </a:r>
            <a:endParaRPr lang="en-US" sz="4800" b="1"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115888"/>
            <a:ext cx="8001000" cy="1512887"/>
          </a:xfrm>
        </p:spPr>
        <p:txBody>
          <a:bodyPr/>
          <a:lstStyle/>
          <a:p>
            <a:pPr>
              <a:defRPr/>
            </a:pPr>
            <a:r>
              <a:rPr lang="fr-FR" b="1" dirty="0" smtClean="0"/>
              <a:t/>
            </a:r>
            <a:br>
              <a:rPr lang="fr-FR" b="1" dirty="0" smtClean="0"/>
            </a:br>
            <a:r>
              <a:rPr lang="fr-FR" b="1" dirty="0" smtClean="0"/>
              <a:t/>
            </a:r>
            <a:br>
              <a:rPr lang="fr-FR" b="1" dirty="0" smtClean="0"/>
            </a:br>
            <a:r>
              <a:rPr lang="fr-FR" b="1" dirty="0"/>
              <a:t/>
            </a:r>
            <a:br>
              <a:rPr lang="fr-FR" b="1" dirty="0"/>
            </a:br>
            <a:r>
              <a:rPr lang="fr-FR" b="1" dirty="0" smtClean="0"/>
              <a:t/>
            </a:r>
            <a:br>
              <a:rPr lang="fr-FR" b="1" dirty="0" smtClean="0"/>
            </a:br>
            <a:r>
              <a:rPr lang="fr-FR" b="1" dirty="0"/>
              <a:t/>
            </a:r>
            <a:br>
              <a:rPr lang="fr-FR" b="1" dirty="0"/>
            </a:br>
            <a:r>
              <a:rPr lang="fr-FR" b="1" dirty="0" smtClean="0"/>
              <a:t/>
            </a:r>
            <a:br>
              <a:rPr lang="fr-FR" b="1" dirty="0" smtClean="0"/>
            </a:br>
            <a:r>
              <a:rPr lang="fr-FR" b="1" dirty="0"/>
              <a:t/>
            </a:r>
            <a:br>
              <a:rPr lang="fr-FR" b="1" dirty="0"/>
            </a:br>
            <a:r>
              <a:rPr lang="fr-FR" b="1" dirty="0" smtClean="0"/>
              <a:t/>
            </a:r>
            <a:br>
              <a:rPr lang="fr-FR" b="1" dirty="0" smtClean="0"/>
            </a:br>
            <a:r>
              <a:rPr lang="fr-FR" b="1" dirty="0"/>
              <a:t> </a:t>
            </a:r>
            <a:r>
              <a:rPr lang="fr-FR" b="1" dirty="0" smtClean="0"/>
              <a:t>                                                 </a:t>
            </a:r>
            <a:br>
              <a:rPr lang="fr-FR" b="1" dirty="0" smtClean="0"/>
            </a:br>
            <a:r>
              <a:rPr lang="fr-FR" b="1" dirty="0"/>
              <a:t/>
            </a:r>
            <a:br>
              <a:rPr lang="fr-FR" b="1" dirty="0"/>
            </a:br>
            <a:r>
              <a:rPr lang="fr-FR" b="1" dirty="0" smtClean="0"/>
              <a:t/>
            </a:r>
            <a:br>
              <a:rPr lang="fr-FR" b="1" dirty="0" smtClean="0"/>
            </a:br>
            <a:r>
              <a:rPr lang="fr-FR" b="1" dirty="0"/>
              <a:t/>
            </a:r>
            <a:br>
              <a:rPr lang="fr-FR" b="1" dirty="0"/>
            </a:br>
            <a:r>
              <a:rPr lang="fr-FR" b="1" dirty="0" smtClean="0"/>
              <a:t/>
            </a:r>
            <a:br>
              <a:rPr lang="fr-FR" b="1" dirty="0" smtClean="0"/>
            </a:br>
            <a:r>
              <a:rPr lang="fr-FR" b="1" dirty="0" err="1" smtClean="0"/>
              <a:t>Critères</a:t>
            </a:r>
            <a:r>
              <a:rPr lang="fr-FR" b="1" dirty="0" smtClean="0"/>
              <a:t> diagnostiques: </a:t>
            </a:r>
            <a:br>
              <a:rPr lang="fr-FR" b="1" dirty="0" smtClean="0"/>
            </a:br>
            <a:endParaRPr lang="fr-FR" b="1" dirty="0"/>
          </a:p>
        </p:txBody>
      </p:sp>
      <p:sp>
        <p:nvSpPr>
          <p:cNvPr id="3" name="Espace réservé du contenu 2"/>
          <p:cNvSpPr>
            <a:spLocks noGrp="1"/>
          </p:cNvSpPr>
          <p:nvPr>
            <p:ph idx="1"/>
          </p:nvPr>
        </p:nvSpPr>
        <p:spPr>
          <a:xfrm>
            <a:off x="1588" y="1557338"/>
            <a:ext cx="9144000" cy="4267200"/>
          </a:xfrm>
        </p:spPr>
        <p:txBody>
          <a:bodyPr/>
          <a:lstStyle/>
          <a:p>
            <a:pPr>
              <a:lnSpc>
                <a:spcPct val="140000"/>
              </a:lnSpc>
              <a:defRPr/>
            </a:pPr>
            <a:r>
              <a:rPr lang="fr-FR" sz="2400" b="1" dirty="0" smtClean="0"/>
              <a:t>Diagnostic </a:t>
            </a:r>
            <a:r>
              <a:rPr lang="fr-FR" sz="2400" b="1" dirty="0"/>
              <a:t>certain </a:t>
            </a:r>
            <a:r>
              <a:rPr lang="fr-FR" sz="2400" dirty="0"/>
              <a:t>: </a:t>
            </a:r>
            <a:endParaRPr lang="fr-FR" sz="2400" dirty="0" smtClean="0"/>
          </a:p>
          <a:p>
            <a:pPr marL="0" indent="0">
              <a:lnSpc>
                <a:spcPct val="140000"/>
              </a:lnSpc>
              <a:buFont typeface="Wingdings" charset="0"/>
              <a:buNone/>
              <a:defRPr/>
            </a:pPr>
            <a:r>
              <a:rPr lang="fr-FR" sz="2400" dirty="0" smtClean="0"/>
              <a:t>Culture </a:t>
            </a:r>
            <a:r>
              <a:rPr lang="fr-FR" sz="2400" dirty="0"/>
              <a:t>de liquide </a:t>
            </a:r>
            <a:r>
              <a:rPr lang="fr-FR" sz="2400" dirty="0" err="1"/>
              <a:t>péricardique</a:t>
            </a:r>
            <a:r>
              <a:rPr lang="fr-FR" sz="2400" dirty="0"/>
              <a:t> objectivant le </a:t>
            </a:r>
            <a:r>
              <a:rPr lang="fr-FR" sz="2400" dirty="0" err="1"/>
              <a:t>mycobacter</a:t>
            </a:r>
            <a:r>
              <a:rPr lang="fr-FR" sz="2400" dirty="0"/>
              <a:t>. Et </a:t>
            </a:r>
            <a:r>
              <a:rPr lang="fr-FR" sz="2400" dirty="0" smtClean="0"/>
              <a:t>/ou Bacille </a:t>
            </a:r>
            <a:r>
              <a:rPr lang="fr-FR" sz="2400" dirty="0"/>
              <a:t>ou granulome tuberculeux objectivé sur biopsie. </a:t>
            </a:r>
            <a:endParaRPr lang="fr-FR" sz="2400" dirty="0" smtClean="0"/>
          </a:p>
          <a:p>
            <a:pPr>
              <a:lnSpc>
                <a:spcPct val="140000"/>
              </a:lnSpc>
              <a:defRPr/>
            </a:pPr>
            <a:r>
              <a:rPr lang="fr-FR" sz="2400" b="1" dirty="0" smtClean="0"/>
              <a:t>Diagnostic </a:t>
            </a:r>
            <a:r>
              <a:rPr lang="fr-FR" sz="2400" b="1" dirty="0"/>
              <a:t>probable</a:t>
            </a:r>
            <a:r>
              <a:rPr lang="fr-FR" sz="2400" dirty="0"/>
              <a:t>: </a:t>
            </a:r>
            <a:endParaRPr lang="fr-FR" sz="2400" dirty="0" smtClean="0"/>
          </a:p>
          <a:p>
            <a:pPr marL="0" indent="0">
              <a:lnSpc>
                <a:spcPct val="140000"/>
              </a:lnSpc>
              <a:buFont typeface="Wingdings" charset="0"/>
              <a:buNone/>
              <a:defRPr/>
            </a:pPr>
            <a:r>
              <a:rPr lang="fr-FR" sz="2400" dirty="0" err="1" smtClean="0"/>
              <a:t>Péricardite</a:t>
            </a:r>
            <a:r>
              <a:rPr lang="fr-FR" sz="2400" dirty="0" smtClean="0"/>
              <a:t> </a:t>
            </a:r>
            <a:r>
              <a:rPr lang="fr-FR" sz="2400" dirty="0" err="1"/>
              <a:t>objectivée</a:t>
            </a:r>
            <a:r>
              <a:rPr lang="fr-FR" sz="2400" dirty="0"/>
              <a:t> chez un patient atteint de TBK</a:t>
            </a:r>
            <a:r>
              <a:rPr lang="fr-FR" sz="2400" dirty="0" smtClean="0"/>
              <a:t>.</a:t>
            </a:r>
            <a:r>
              <a:rPr lang="fr-FR" sz="2400" dirty="0" smtClean="0">
                <a:latin typeface="Wingdings"/>
              </a:rPr>
              <a:t> </a:t>
            </a:r>
          </a:p>
          <a:p>
            <a:pPr marL="0" indent="0">
              <a:lnSpc>
                <a:spcPct val="140000"/>
              </a:lnSpc>
              <a:buFont typeface="Wingdings" charset="0"/>
              <a:buNone/>
              <a:defRPr/>
            </a:pPr>
            <a:r>
              <a:rPr lang="fr-FR" sz="2400" dirty="0" smtClean="0"/>
              <a:t>Exsudat </a:t>
            </a:r>
            <a:r>
              <a:rPr lang="fr-FR" sz="2400" dirty="0" err="1"/>
              <a:t>péricardique</a:t>
            </a:r>
            <a:r>
              <a:rPr lang="fr-FR" sz="2400" dirty="0"/>
              <a:t> ou </a:t>
            </a:r>
            <a:r>
              <a:rPr lang="fr-FR" sz="2400" dirty="0" err="1"/>
              <a:t>adénosine</a:t>
            </a:r>
            <a:r>
              <a:rPr lang="fr-FR" sz="2400" dirty="0"/>
              <a:t> </a:t>
            </a:r>
            <a:r>
              <a:rPr lang="fr-FR" sz="2400" dirty="0" err="1"/>
              <a:t>désaminase</a:t>
            </a:r>
            <a:r>
              <a:rPr lang="fr-FR" sz="2400" dirty="0"/>
              <a:t> </a:t>
            </a:r>
            <a:r>
              <a:rPr lang="fr-FR" sz="2400" dirty="0" smtClean="0"/>
              <a:t>+</a:t>
            </a:r>
            <a:r>
              <a:rPr lang="fr-FR" sz="2400" dirty="0"/>
              <a:t> </a:t>
            </a:r>
            <a:r>
              <a:rPr lang="fr-FR" sz="2400" dirty="0" smtClean="0"/>
              <a:t>Bonne </a:t>
            </a:r>
            <a:r>
              <a:rPr lang="fr-FR" sz="2400" dirty="0" err="1"/>
              <a:t>réponse</a:t>
            </a:r>
            <a:r>
              <a:rPr lang="fr-FR" sz="2400" dirty="0"/>
              <a:t> au traitement anti TBK</a:t>
            </a:r>
            <a:r>
              <a:rPr lang="fr-FR" sz="2800" dirty="0" smtClean="0"/>
              <a:t>.</a:t>
            </a:r>
            <a:r>
              <a:rPr lang="fr-FR" sz="2800" b="1" dirty="0"/>
              <a:t> </a:t>
            </a:r>
            <a:endParaRPr lang="fr-FR" sz="2800" b="1" dirty="0" smtClean="0"/>
          </a:p>
          <a:p>
            <a:pPr marL="0" indent="0">
              <a:buFont typeface="Wingdings" charset="0"/>
              <a:buNone/>
              <a:defRPr/>
            </a:pPr>
            <a:endParaRPr lang="fr-FR" dirty="0" smtClean="0"/>
          </a:p>
          <a:p>
            <a:pPr>
              <a:defRPr/>
            </a:pPr>
            <a:endParaRPr lang="fr-FR" dirty="0"/>
          </a:p>
        </p:txBody>
      </p:sp>
      <p:sp>
        <p:nvSpPr>
          <p:cNvPr id="93187" name="ZoneTexte 3"/>
          <p:cNvSpPr txBox="1">
            <a:spLocks noChangeArrowheads="1"/>
          </p:cNvSpPr>
          <p:nvPr/>
        </p:nvSpPr>
        <p:spPr bwMode="auto">
          <a:xfrm>
            <a:off x="4356100" y="6211888"/>
            <a:ext cx="478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fr-FR" sz="1800" b="1"/>
              <a:t>Mayosi et al </a:t>
            </a:r>
            <a:r>
              <a:rPr lang="fr-FR" sz="1800" i="1"/>
              <a:t>Circulation. 2005 </a:t>
            </a:r>
            <a:endParaRPr lang="fr-FR" sz="1800"/>
          </a:p>
          <a:p>
            <a:pPr eaLnBrk="1" hangingPunct="1"/>
            <a:endParaRPr lang="fr-FR" sz="180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 </a:t>
            </a:r>
            <a:endParaRPr lang="fr-FR" dirty="0"/>
          </a:p>
        </p:txBody>
      </p:sp>
      <p:sp>
        <p:nvSpPr>
          <p:cNvPr id="3" name="Espace réservé du contenu 2"/>
          <p:cNvSpPr>
            <a:spLocks noGrp="1"/>
          </p:cNvSpPr>
          <p:nvPr>
            <p:ph idx="1"/>
          </p:nvPr>
        </p:nvSpPr>
        <p:spPr>
          <a:xfrm>
            <a:off x="611188" y="2492375"/>
            <a:ext cx="8001000" cy="1604963"/>
          </a:xfrm>
          <a:solidFill>
            <a:schemeClr val="accent1">
              <a:lumMod val="20000"/>
              <a:lumOff val="80000"/>
            </a:schemeClr>
          </a:solidFill>
        </p:spPr>
        <p:txBody>
          <a:bodyPr/>
          <a:lstStyle/>
          <a:p>
            <a:pPr marL="0" indent="0" algn="ctr">
              <a:buFont typeface="Wingdings" charset="0"/>
              <a:buNone/>
              <a:defRPr/>
            </a:pPr>
            <a:r>
              <a:rPr lang="fr-FR" sz="7200" b="1" dirty="0" smtClean="0"/>
              <a:t>Evolution </a:t>
            </a:r>
            <a:endParaRPr lang="fr-FR" sz="72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fr-FR" b="1" dirty="0" smtClean="0"/>
              <a:t>Complications:</a:t>
            </a:r>
            <a:r>
              <a:rPr lang="fr-FR" sz="4000" b="1" dirty="0" smtClean="0"/>
              <a:t> tamponnade</a:t>
            </a:r>
            <a:endParaRPr lang="fr-FR" b="1" dirty="0" smtClean="0"/>
          </a:p>
        </p:txBody>
      </p:sp>
      <p:sp>
        <p:nvSpPr>
          <p:cNvPr id="67587" name="Rectangle 3"/>
          <p:cNvSpPr>
            <a:spLocks noGrp="1" noChangeArrowheads="1"/>
          </p:cNvSpPr>
          <p:nvPr>
            <p:ph type="body" idx="1"/>
          </p:nvPr>
        </p:nvSpPr>
        <p:spPr>
          <a:xfrm>
            <a:off x="684213" y="1773238"/>
            <a:ext cx="8001000" cy="3835400"/>
          </a:xfrm>
        </p:spPr>
        <p:txBody>
          <a:bodyPr/>
          <a:lstStyle/>
          <a:p>
            <a:pPr marL="571500" indent="-571500" eaLnBrk="1" hangingPunct="1">
              <a:lnSpc>
                <a:spcPct val="90000"/>
              </a:lnSpc>
              <a:buFont typeface="Wingdings" charset="0"/>
              <a:buNone/>
              <a:defRPr/>
            </a:pPr>
            <a:endParaRPr lang="fr-FR" sz="2800" b="1" dirty="0" smtClean="0"/>
          </a:p>
        </p:txBody>
      </p:sp>
      <p:pic>
        <p:nvPicPr>
          <p:cNvPr id="2" name="tamponade peric .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7824" y="4581128"/>
            <a:ext cx="3138981" cy="2276872"/>
          </a:xfrm>
          <a:prstGeom prst="rect">
            <a:avLst/>
          </a:prstGeom>
        </p:spPr>
      </p:pic>
      <p:pic>
        <p:nvPicPr>
          <p:cNvPr id="3" name="tamponade peric7.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0" y="4549421"/>
            <a:ext cx="3275556" cy="2308579"/>
          </a:xfrm>
          <a:prstGeom prst="rect">
            <a:avLst/>
          </a:prstGeom>
        </p:spPr>
      </p:pic>
      <p:pic>
        <p:nvPicPr>
          <p:cNvPr id="6" name="Espace réservé du contenu 3" descr="Capture d’écran 2021-10-16 à 13.29.40.png"/>
          <p:cNvPicPr>
            <a:picLocks noChangeAspect="1"/>
          </p:cNvPicPr>
          <p:nvPr/>
        </p:nvPicPr>
        <p:blipFill rotWithShape="1">
          <a:blip r:embed="rId8">
            <a:extLst>
              <a:ext uri="{28A0092B-C50C-407E-A947-70E740481C1C}">
                <a14:useLocalDpi xmlns:a14="http://schemas.microsoft.com/office/drawing/2010/main" val="0"/>
              </a:ext>
            </a:extLst>
          </a:blip>
          <a:srcRect l="45083" t="44762" r="39257" b="44096"/>
          <a:stretch/>
        </p:blipFill>
        <p:spPr bwMode="auto">
          <a:xfrm>
            <a:off x="0" y="2852936"/>
            <a:ext cx="53505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7"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06188" y="2204864"/>
            <a:ext cx="3307457" cy="222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0" y="1628800"/>
            <a:ext cx="3923928" cy="1656184"/>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Arial" charset="0"/>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Arial" charset="0"/>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Arial" charset="0"/>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Arial" charset="0"/>
                <a:cs typeface="+mn-cs"/>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9pPr>
          </a:lstStyle>
          <a:p>
            <a:pPr marL="0" indent="0" eaLnBrk="1" hangingPunct="1">
              <a:lnSpc>
                <a:spcPct val="90000"/>
              </a:lnSpc>
              <a:buFont typeface="Wingdings" charset="0"/>
              <a:buNone/>
              <a:defRPr/>
            </a:pPr>
            <a:endParaRPr lang="fr-FR" sz="2400" b="1" dirty="0" smtClean="0"/>
          </a:p>
          <a:p>
            <a:pPr marL="471488" lvl="1" indent="0" eaLnBrk="1" hangingPunct="1">
              <a:lnSpc>
                <a:spcPct val="140000"/>
              </a:lnSpc>
              <a:buNone/>
              <a:defRPr/>
            </a:pPr>
            <a:r>
              <a:rPr lang="fr-FR" sz="2400" b="1" dirty="0" err="1" smtClean="0"/>
              <a:t>Adiastolie</a:t>
            </a:r>
            <a:r>
              <a:rPr lang="fr-FR" sz="2400" b="1" dirty="0" smtClean="0"/>
              <a:t> aiguë</a:t>
            </a:r>
          </a:p>
          <a:p>
            <a:pPr marL="471488" lvl="1" indent="0" eaLnBrk="1" hangingPunct="1">
              <a:lnSpc>
                <a:spcPct val="140000"/>
              </a:lnSpc>
              <a:buNone/>
              <a:defRPr/>
            </a:pPr>
            <a:r>
              <a:rPr lang="fr-FR" sz="2400" b="1" dirty="0" smtClean="0"/>
              <a:t>Triade de Beck</a:t>
            </a:r>
            <a:endParaRPr lang="fr-FR" sz="2400" b="1" dirty="0" smtClean="0">
              <a:solidFill>
                <a:schemeClr val="accent2"/>
              </a:solidFill>
            </a:endParaRPr>
          </a:p>
        </p:txBody>
      </p:sp>
      <p:pic>
        <p:nvPicPr>
          <p:cNvPr id="9" name="Picture Placeholder 9"/>
          <p:cNvPicPr>
            <a:picLocks noChangeAspect="1"/>
          </p:cNvPicPr>
          <p:nvPr/>
        </p:nvPicPr>
        <p:blipFill>
          <a:blip r:embed="rId10"/>
          <a:srcRect t="6645" b="6645"/>
          <a:stretch>
            <a:fillRect/>
          </a:stretch>
        </p:blipFill>
        <p:spPr bwMode="auto">
          <a:xfrm>
            <a:off x="6300192" y="4379379"/>
            <a:ext cx="2844444" cy="247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548346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 fill="hold"/>
                                        <p:tgtEl>
                                          <p:spTgt spid="2"/>
                                        </p:tgtEl>
                                      </p:cBhvr>
                                    </p:cmd>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44825"/>
            <a:ext cx="4860032" cy="936104"/>
          </a:xfrm>
          <a:solidFill>
            <a:srgbClr val="FFFFFF"/>
          </a:solidFill>
        </p:spPr>
        <p:txBody>
          <a:bodyPr/>
          <a:lstStyle/>
          <a:p>
            <a:pPr marL="0" indent="0" eaLnBrk="1" hangingPunct="1">
              <a:buNone/>
              <a:defRPr/>
            </a:pPr>
            <a:r>
              <a:rPr lang="fr-FR" sz="2000" b="1" dirty="0" smtClean="0"/>
              <a:t>Vibrance péricardique</a:t>
            </a:r>
          </a:p>
          <a:p>
            <a:pPr marL="0" indent="0" eaLnBrk="1" hangingPunct="1">
              <a:buNone/>
              <a:defRPr/>
            </a:pPr>
            <a:r>
              <a:rPr lang="fr-FR" sz="2000" b="1" dirty="0" err="1" smtClean="0">
                <a:solidFill>
                  <a:schemeClr val="hlink"/>
                </a:solidFill>
              </a:rPr>
              <a:t>Sd</a:t>
            </a:r>
            <a:r>
              <a:rPr lang="fr-FR" sz="2000" b="1" dirty="0" smtClean="0">
                <a:solidFill>
                  <a:schemeClr val="hlink"/>
                </a:solidFill>
              </a:rPr>
              <a:t> pseudo-cirrhotique </a:t>
            </a:r>
            <a:r>
              <a:rPr lang="fr-FR" sz="2000" b="1" dirty="0">
                <a:solidFill>
                  <a:schemeClr val="hlink"/>
                </a:solidFill>
              </a:rPr>
              <a:t>de </a:t>
            </a:r>
            <a:r>
              <a:rPr lang="fr-FR" sz="2000" b="1" dirty="0" smtClean="0">
                <a:solidFill>
                  <a:schemeClr val="hlink"/>
                </a:solidFill>
              </a:rPr>
              <a:t>PICK</a:t>
            </a:r>
            <a:endParaRPr lang="fr-FR" sz="2000" dirty="0" smtClean="0"/>
          </a:p>
          <a:p>
            <a:pPr marL="0" indent="0">
              <a:buFont typeface="Wingdings" charset="0"/>
              <a:buNone/>
              <a:defRPr/>
            </a:pPr>
            <a:r>
              <a:rPr lang="fr-FR" sz="2400" b="1" dirty="0" smtClean="0">
                <a:solidFill>
                  <a:prstClr val="black"/>
                </a:solidFill>
              </a:rPr>
              <a:t> </a:t>
            </a:r>
          </a:p>
        </p:txBody>
      </p:sp>
      <p:sp>
        <p:nvSpPr>
          <p:cNvPr id="38915" name="Rectangle 5"/>
          <p:cNvSpPr>
            <a:spLocks noChangeArrowheads="1"/>
          </p:cNvSpPr>
          <p:nvPr/>
        </p:nvSpPr>
        <p:spPr bwMode="auto">
          <a:xfrm>
            <a:off x="0" y="692696"/>
            <a:ext cx="81027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4000" b="1" dirty="0" smtClean="0"/>
              <a:t>Complications: Constriction</a:t>
            </a:r>
            <a:r>
              <a:rPr lang="fr-FR" sz="3600" b="1" dirty="0" smtClean="0"/>
              <a:t> </a:t>
            </a:r>
            <a:endParaRPr lang="fr-FR" sz="3600" dirty="0"/>
          </a:p>
        </p:txBody>
      </p:sp>
      <p:pic>
        <p:nvPicPr>
          <p:cNvPr id="389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12700"/>
            <a:ext cx="1259632" cy="120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56992"/>
            <a:ext cx="4788024" cy="247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5" descr="64FF15B"/>
          <p:cNvPicPr>
            <a:picLocks noChangeAspect="1" noChangeArrowheads="1"/>
          </p:cNvPicPr>
          <p:nvPr/>
        </p:nvPicPr>
        <p:blipFill>
          <a:blip r:embed="rId5">
            <a:extLst>
              <a:ext uri="{28A0092B-C50C-407E-A947-70E740481C1C}">
                <a14:useLocalDpi xmlns:a14="http://schemas.microsoft.com/office/drawing/2010/main" val="0"/>
              </a:ext>
            </a:extLst>
          </a:blip>
          <a:srcRect l="4469" t="427" r="5586" b="10513"/>
          <a:stretch>
            <a:fillRect/>
          </a:stretch>
        </p:blipFill>
        <p:spPr bwMode="auto">
          <a:xfrm>
            <a:off x="4859611" y="4365104"/>
            <a:ext cx="4284389"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5127" y="2852936"/>
            <a:ext cx="5220072" cy="400110"/>
          </a:xfrm>
          <a:prstGeom prst="rect">
            <a:avLst/>
          </a:prstGeom>
          <a:noFill/>
        </p:spPr>
        <p:txBody>
          <a:bodyPr wrap="square" rtlCol="0">
            <a:spAutoFit/>
          </a:bodyPr>
          <a:lstStyle/>
          <a:p>
            <a:r>
              <a:rPr lang="fr-FR" sz="2000" b="1" dirty="0" smtClean="0"/>
              <a:t>ECG: TDR, Bas voltage</a:t>
            </a:r>
            <a:endParaRPr lang="fr-FR" sz="2000" b="1" dirty="0"/>
          </a:p>
        </p:txBody>
      </p:sp>
      <p:sp>
        <p:nvSpPr>
          <p:cNvPr id="9" name="Rectangle 3"/>
          <p:cNvSpPr txBox="1">
            <a:spLocks noChangeArrowheads="1"/>
          </p:cNvSpPr>
          <p:nvPr/>
        </p:nvSpPr>
        <p:spPr bwMode="auto">
          <a:xfrm>
            <a:off x="5197394" y="1556792"/>
            <a:ext cx="395999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Arial" charset="0"/>
                <a:cs typeface="+mn-cs"/>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Arial" charset="0"/>
                <a:cs typeface="+mn-cs"/>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Arial" charset="0"/>
                <a:cs typeface="+mn-cs"/>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Arial" charset="0"/>
                <a:cs typeface="+mn-cs"/>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Arial" charset="0"/>
                <a:cs typeface="+mn-cs"/>
              </a:defRPr>
            </a:lvl9pPr>
          </a:lstStyle>
          <a:p>
            <a:pPr marL="0" indent="0">
              <a:lnSpc>
                <a:spcPct val="130000"/>
              </a:lnSpc>
              <a:buFont typeface="Wingdings" charset="0"/>
              <a:buNone/>
              <a:defRPr/>
            </a:pPr>
            <a:r>
              <a:rPr lang="fr-FR" sz="2400" b="1" dirty="0" smtClean="0">
                <a:latin typeface="22" charset="0"/>
              </a:rPr>
              <a:t>ETT</a:t>
            </a:r>
            <a:r>
              <a:rPr lang="fr-FR" sz="2800" b="1" dirty="0" smtClean="0">
                <a:latin typeface="22" charset="0"/>
              </a:rPr>
              <a:t>: </a:t>
            </a:r>
            <a:r>
              <a:rPr lang="fr-FR" sz="1400" b="1" dirty="0" smtClean="0">
                <a:latin typeface="+mj-lt"/>
              </a:rPr>
              <a:t>Epaississement du péricarde </a:t>
            </a:r>
            <a:r>
              <a:rPr lang="fr-FR" sz="1400" b="1" dirty="0" smtClean="0"/>
              <a:t>-OD et VCI dilatées et non </a:t>
            </a:r>
            <a:r>
              <a:rPr lang="fr-FR" sz="1400" b="1" dirty="0" err="1" smtClean="0"/>
              <a:t>compliante</a:t>
            </a:r>
            <a:r>
              <a:rPr lang="fr-FR" sz="1400" b="1" dirty="0" smtClean="0"/>
              <a:t>. </a:t>
            </a:r>
          </a:p>
          <a:p>
            <a:pPr marL="0" indent="0">
              <a:lnSpc>
                <a:spcPct val="130000"/>
              </a:lnSpc>
              <a:buFont typeface="Wingdings" charset="0"/>
              <a:buNone/>
              <a:defRPr/>
            </a:pPr>
            <a:r>
              <a:rPr lang="fr-FR" sz="1400" b="1" dirty="0" smtClean="0"/>
              <a:t>-</a:t>
            </a:r>
            <a:r>
              <a:rPr lang="fr-FR" sz="1400" b="1" dirty="0"/>
              <a:t>P</a:t>
            </a:r>
            <a:r>
              <a:rPr lang="fr-FR" sz="1400" b="1" dirty="0" smtClean="0"/>
              <a:t>rofil mitral restrictif. </a:t>
            </a:r>
          </a:p>
          <a:p>
            <a:pPr marL="0" indent="0">
              <a:lnSpc>
                <a:spcPct val="130000"/>
              </a:lnSpc>
              <a:buFont typeface="Wingdings" charset="0"/>
              <a:buNone/>
              <a:defRPr/>
            </a:pPr>
            <a:r>
              <a:rPr lang="fr-FR" sz="1400" b="1" dirty="0" smtClean="0"/>
              <a:t>-E’ normale</a:t>
            </a:r>
            <a:endParaRPr lang="fr-FR" sz="1400" b="1" dirty="0" smtClean="0">
              <a:latin typeface="22" charset="0"/>
            </a:endParaRPr>
          </a:p>
          <a:p>
            <a:pPr lvl="1" eaLnBrk="1" hangingPunct="1">
              <a:lnSpc>
                <a:spcPct val="90000"/>
              </a:lnSpc>
              <a:defRPr/>
            </a:pPr>
            <a:endParaRPr lang="fr-FR" sz="1800" b="1" dirty="0" smtClean="0">
              <a:latin typeface="22" charset="0"/>
            </a:endParaRPr>
          </a:p>
          <a:p>
            <a:pPr lvl="1" eaLnBrk="1" hangingPunct="1">
              <a:lnSpc>
                <a:spcPct val="90000"/>
              </a:lnSpc>
              <a:buFont typeface="Wingdings" charset="0"/>
              <a:buNone/>
              <a:defRPr/>
            </a:pPr>
            <a:endParaRPr lang="fr-FR" sz="1800" b="1" dirty="0" smtClean="0">
              <a:latin typeface="22" charset="0"/>
            </a:endParaRPr>
          </a:p>
        </p:txBody>
      </p:sp>
      <p:sp>
        <p:nvSpPr>
          <p:cNvPr id="4" name="ZoneTexte 3"/>
          <p:cNvSpPr txBox="1"/>
          <p:nvPr/>
        </p:nvSpPr>
        <p:spPr>
          <a:xfrm>
            <a:off x="5220072" y="3789040"/>
            <a:ext cx="3384376" cy="369332"/>
          </a:xfrm>
          <a:prstGeom prst="rect">
            <a:avLst/>
          </a:prstGeom>
          <a:noFill/>
        </p:spPr>
        <p:txBody>
          <a:bodyPr wrap="square" rtlCol="0">
            <a:spAutoFit/>
          </a:bodyPr>
          <a:lstStyle/>
          <a:p>
            <a:r>
              <a:rPr lang="fr-FR" b="1" dirty="0" smtClean="0"/>
              <a:t>Scanner et IRM</a:t>
            </a:r>
            <a:endParaRPr lang="fr-FR" b="1"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 </a:t>
            </a:r>
            <a:endParaRPr lang="fr-FR" dirty="0"/>
          </a:p>
        </p:txBody>
      </p:sp>
      <p:sp>
        <p:nvSpPr>
          <p:cNvPr id="3" name="Espace réservé du contenu 2"/>
          <p:cNvSpPr>
            <a:spLocks noGrp="1"/>
          </p:cNvSpPr>
          <p:nvPr>
            <p:ph idx="1"/>
          </p:nvPr>
        </p:nvSpPr>
        <p:spPr>
          <a:xfrm>
            <a:off x="611188" y="2492375"/>
            <a:ext cx="8001000" cy="1604963"/>
          </a:xfrm>
          <a:solidFill>
            <a:schemeClr val="accent1">
              <a:lumMod val="20000"/>
              <a:lumOff val="80000"/>
            </a:schemeClr>
          </a:solidFill>
        </p:spPr>
        <p:txBody>
          <a:bodyPr/>
          <a:lstStyle/>
          <a:p>
            <a:pPr marL="0" indent="0" algn="ctr">
              <a:buFont typeface="Wingdings" charset="0"/>
              <a:buNone/>
              <a:defRPr/>
            </a:pPr>
            <a:r>
              <a:rPr lang="fr-FR" sz="7200" b="1" dirty="0" smtClean="0"/>
              <a:t>Traitement</a:t>
            </a:r>
            <a:endParaRPr lang="fr-FR" sz="72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
        <p:nvSpPr>
          <p:cNvPr id="3" name="Espace réservé du contenu 2"/>
          <p:cNvSpPr>
            <a:spLocks noGrp="1"/>
          </p:cNvSpPr>
          <p:nvPr>
            <p:ph idx="1"/>
          </p:nvPr>
        </p:nvSpPr>
        <p:spPr>
          <a:xfrm>
            <a:off x="566738" y="1752600"/>
            <a:ext cx="8469312" cy="4267200"/>
          </a:xfrm>
        </p:spPr>
        <p:txBody>
          <a:bodyPr/>
          <a:lstStyle/>
          <a:p>
            <a:pPr marL="0" indent="0">
              <a:buFont typeface="Wingdings" charset="0"/>
              <a:buNone/>
              <a:defRPr/>
            </a:pPr>
            <a:r>
              <a:rPr lang="fr-FR" sz="3600" b="1" dirty="0" smtClean="0"/>
              <a:t>Buts</a:t>
            </a:r>
          </a:p>
          <a:p>
            <a:pPr>
              <a:lnSpc>
                <a:spcPct val="140000"/>
              </a:lnSpc>
              <a:defRPr/>
            </a:pPr>
            <a:r>
              <a:rPr lang="fr-FR" b="1" dirty="0" smtClean="0"/>
              <a:t>Contrôler</a:t>
            </a:r>
            <a:r>
              <a:rPr lang="fr-FR" dirty="0" smtClean="0"/>
              <a:t> l’infection </a:t>
            </a:r>
            <a:r>
              <a:rPr lang="fr-FR" dirty="0" err="1"/>
              <a:t>bactérienne</a:t>
            </a:r>
            <a:r>
              <a:rPr lang="fr-FR" dirty="0" smtClean="0"/>
              <a:t>. </a:t>
            </a:r>
          </a:p>
          <a:p>
            <a:pPr>
              <a:lnSpc>
                <a:spcPct val="140000"/>
              </a:lnSpc>
              <a:defRPr/>
            </a:pPr>
            <a:r>
              <a:rPr lang="fr-FR" b="1" dirty="0"/>
              <a:t>S</a:t>
            </a:r>
            <a:r>
              <a:rPr lang="fr-FR" b="1" dirty="0" smtClean="0"/>
              <a:t>oulager</a:t>
            </a:r>
            <a:r>
              <a:rPr lang="fr-FR" dirty="0" smtClean="0"/>
              <a:t> la compression cardiaque</a:t>
            </a:r>
          </a:p>
          <a:p>
            <a:pPr>
              <a:lnSpc>
                <a:spcPct val="140000"/>
              </a:lnSpc>
              <a:defRPr/>
            </a:pPr>
            <a:r>
              <a:rPr lang="fr-FR" b="1" dirty="0" err="1" smtClean="0"/>
              <a:t>Prévenir</a:t>
            </a:r>
            <a:r>
              <a:rPr lang="fr-FR" dirty="0" smtClean="0"/>
              <a:t> </a:t>
            </a:r>
            <a:r>
              <a:rPr lang="fr-FR" dirty="0"/>
              <a:t>l’</a:t>
            </a:r>
            <a:r>
              <a:rPr lang="fr-FR" dirty="0" err="1"/>
              <a:t>évolution</a:t>
            </a:r>
            <a:r>
              <a:rPr lang="fr-FR" dirty="0"/>
              <a:t> vers la constriction </a:t>
            </a:r>
            <a:endParaRPr lang="fr-FR" dirty="0" smtClean="0"/>
          </a:p>
          <a:p>
            <a:pPr>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0213"/>
            <a:ext cx="9144000" cy="4640262"/>
          </a:xfrm>
        </p:spPr>
        <p:txBody>
          <a:bodyPr>
            <a:normAutofit lnSpcReduction="10000"/>
          </a:bodyPr>
          <a:lstStyle/>
          <a:p>
            <a:pPr marL="0" indent="0">
              <a:buFont typeface="Wingdings" charset="0"/>
              <a:buNone/>
              <a:defRPr/>
            </a:pPr>
            <a:r>
              <a:rPr lang="fr-FR" b="1" u="sng" dirty="0" smtClean="0"/>
              <a:t>Moyens: </a:t>
            </a:r>
            <a:r>
              <a:rPr lang="fr-FR" b="1" dirty="0" smtClean="0"/>
              <a:t>Antituberculeux</a:t>
            </a:r>
          </a:p>
          <a:p>
            <a:pPr marL="0" indent="0">
              <a:lnSpc>
                <a:spcPct val="120000"/>
              </a:lnSpc>
              <a:buFont typeface="Wingdings" charset="0"/>
              <a:buNone/>
              <a:defRPr/>
            </a:pPr>
            <a:r>
              <a:rPr lang="fr-FR" dirty="0"/>
              <a:t> </a:t>
            </a:r>
            <a:r>
              <a:rPr lang="fr-FR" dirty="0" smtClean="0"/>
              <a:t> </a:t>
            </a:r>
            <a:r>
              <a:rPr lang="fr-FR" sz="2400" dirty="0" smtClean="0"/>
              <a:t>-Isoniazide H </a:t>
            </a:r>
            <a:r>
              <a:rPr lang="fr-FR" sz="2400" dirty="0"/>
              <a:t>(</a:t>
            </a:r>
            <a:r>
              <a:rPr lang="fr-FR" sz="2400" dirty="0" smtClean="0"/>
              <a:t>3-5 mg/Kg </a:t>
            </a:r>
            <a:r>
              <a:rPr lang="fr-FR" sz="2400" dirty="0"/>
              <a:t>par jour), </a:t>
            </a:r>
            <a:endParaRPr lang="fr-FR" sz="2400" dirty="0" smtClean="0"/>
          </a:p>
          <a:p>
            <a:pPr marL="0" indent="0">
              <a:lnSpc>
                <a:spcPct val="120000"/>
              </a:lnSpc>
              <a:buFont typeface="Wingdings" charset="0"/>
              <a:buNone/>
              <a:defRPr/>
            </a:pPr>
            <a:r>
              <a:rPr lang="fr-FR" sz="2400" dirty="0"/>
              <a:t> </a:t>
            </a:r>
            <a:r>
              <a:rPr lang="fr-FR" sz="2400" dirty="0" smtClean="0"/>
              <a:t>  -Rifampicine R (10 mg/Kg </a:t>
            </a:r>
            <a:r>
              <a:rPr lang="fr-FR" sz="2400" dirty="0"/>
              <a:t>par jour), </a:t>
            </a:r>
            <a:endParaRPr lang="fr-FR" sz="2400" dirty="0" smtClean="0"/>
          </a:p>
          <a:p>
            <a:pPr marL="0" indent="0">
              <a:lnSpc>
                <a:spcPct val="120000"/>
              </a:lnSpc>
              <a:buFont typeface="Wingdings" charset="0"/>
              <a:buNone/>
              <a:defRPr/>
            </a:pPr>
            <a:r>
              <a:rPr lang="fr-FR" sz="2400" dirty="0"/>
              <a:t> </a:t>
            </a:r>
            <a:r>
              <a:rPr lang="fr-FR" sz="2400" dirty="0" smtClean="0"/>
              <a:t> </a:t>
            </a:r>
            <a:r>
              <a:rPr lang="fr-FR" sz="2400" dirty="0"/>
              <a:t> </a:t>
            </a:r>
            <a:r>
              <a:rPr lang="fr-FR" sz="2400" dirty="0" smtClean="0"/>
              <a:t>-</a:t>
            </a:r>
            <a:r>
              <a:rPr lang="fr-FR" sz="2400" dirty="0" err="1"/>
              <a:t>E</a:t>
            </a:r>
            <a:r>
              <a:rPr lang="fr-FR" sz="2400" dirty="0" err="1" smtClean="0"/>
              <a:t>thambutol</a:t>
            </a:r>
            <a:r>
              <a:rPr lang="fr-FR" sz="2400" dirty="0" smtClean="0"/>
              <a:t> E (</a:t>
            </a:r>
            <a:r>
              <a:rPr lang="fr-FR" sz="2400" dirty="0"/>
              <a:t>15-25 mg/kg par jour</a:t>
            </a:r>
            <a:r>
              <a:rPr lang="fr-FR" sz="2400" dirty="0" smtClean="0"/>
              <a:t>)</a:t>
            </a:r>
          </a:p>
          <a:p>
            <a:pPr marL="0" indent="0">
              <a:lnSpc>
                <a:spcPct val="120000"/>
              </a:lnSpc>
              <a:buFont typeface="Wingdings" charset="0"/>
              <a:buNone/>
              <a:defRPr/>
            </a:pPr>
            <a:r>
              <a:rPr lang="fr-FR" sz="2400" dirty="0" smtClean="0"/>
              <a:t>   -</a:t>
            </a:r>
            <a:r>
              <a:rPr lang="fr-FR" sz="2400" dirty="0" err="1" smtClean="0"/>
              <a:t>Pyrazinamide</a:t>
            </a:r>
            <a:r>
              <a:rPr lang="fr-FR" sz="2400" dirty="0"/>
              <a:t> </a:t>
            </a:r>
            <a:r>
              <a:rPr lang="fr-FR" sz="2400" dirty="0" smtClean="0"/>
              <a:t>Z </a:t>
            </a:r>
            <a:r>
              <a:rPr lang="fr-FR" sz="2400" dirty="0"/>
              <a:t>(15-30 mg/kg par jour)</a:t>
            </a:r>
            <a:r>
              <a:rPr lang="fr-FR" sz="2400" dirty="0" smtClean="0"/>
              <a:t>. </a:t>
            </a:r>
          </a:p>
          <a:p>
            <a:pPr marL="0" indent="0">
              <a:lnSpc>
                <a:spcPct val="120000"/>
              </a:lnSpc>
              <a:buFont typeface="Wingdings" charset="0"/>
              <a:buNone/>
              <a:defRPr/>
            </a:pPr>
            <a:endParaRPr lang="fr-FR" sz="2400" dirty="0"/>
          </a:p>
          <a:p>
            <a:pPr marL="0" indent="0">
              <a:lnSpc>
                <a:spcPct val="120000"/>
              </a:lnSpc>
              <a:buFont typeface="Wingdings" charset="0"/>
              <a:buNone/>
              <a:defRPr/>
            </a:pPr>
            <a:r>
              <a:rPr lang="fr-FR" sz="2400" dirty="0" smtClean="0"/>
              <a:t>         RHEZ    </a:t>
            </a:r>
            <a:r>
              <a:rPr lang="fr-FR" sz="2400" b="1" dirty="0" smtClean="0"/>
              <a:t>2 </a:t>
            </a:r>
            <a:r>
              <a:rPr lang="fr-FR" sz="2400" b="1" dirty="0"/>
              <a:t>mois</a:t>
            </a:r>
            <a:r>
              <a:rPr lang="fr-FR" sz="2400" dirty="0"/>
              <a:t>. </a:t>
            </a:r>
            <a:endParaRPr lang="fr-FR" sz="2400" dirty="0" smtClean="0"/>
          </a:p>
          <a:p>
            <a:pPr marL="0" indent="0">
              <a:lnSpc>
                <a:spcPct val="120000"/>
              </a:lnSpc>
              <a:buFont typeface="Wingdings" charset="0"/>
              <a:buNone/>
              <a:defRPr/>
            </a:pPr>
            <a:r>
              <a:rPr lang="fr-FR" sz="2400" dirty="0"/>
              <a:t> </a:t>
            </a:r>
            <a:r>
              <a:rPr lang="fr-FR" sz="2400" dirty="0" smtClean="0"/>
              <a:t>  -Rifampicine + </a:t>
            </a:r>
            <a:r>
              <a:rPr lang="fr-FR" sz="2400" dirty="0" err="1" smtClean="0"/>
              <a:t>Ethambutol</a:t>
            </a:r>
            <a:r>
              <a:rPr lang="fr-FR" sz="2400" dirty="0" smtClean="0"/>
              <a:t>  </a:t>
            </a:r>
          </a:p>
          <a:p>
            <a:pPr marL="0" indent="0">
              <a:lnSpc>
                <a:spcPct val="120000"/>
              </a:lnSpc>
              <a:buFont typeface="Wingdings" charset="0"/>
              <a:buNone/>
              <a:defRPr/>
            </a:pPr>
            <a:r>
              <a:rPr lang="fr-FR" sz="2400" dirty="0"/>
              <a:t> </a:t>
            </a:r>
            <a:r>
              <a:rPr lang="fr-FR" sz="2400" dirty="0" smtClean="0"/>
              <a:t>        RH        </a:t>
            </a:r>
            <a:r>
              <a:rPr lang="fr-FR" sz="2400" b="1" dirty="0" smtClean="0"/>
              <a:t>4 mois</a:t>
            </a:r>
          </a:p>
        </p:txBody>
      </p:sp>
      <p:sp>
        <p:nvSpPr>
          <p:cNvPr id="4"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388" y="1773238"/>
            <a:ext cx="8785225" cy="3384550"/>
          </a:xfrm>
        </p:spPr>
        <p:txBody>
          <a:bodyPr>
            <a:normAutofit fontScale="77500" lnSpcReduction="20000"/>
          </a:bodyPr>
          <a:lstStyle/>
          <a:p>
            <a:pPr marL="0" indent="0">
              <a:buFont typeface="Wingdings" charset="0"/>
              <a:buNone/>
              <a:defRPr/>
            </a:pPr>
            <a:r>
              <a:rPr lang="fr-FR" sz="4600" b="1" dirty="0" smtClean="0"/>
              <a:t>Moyens: </a:t>
            </a:r>
            <a:r>
              <a:rPr lang="fr-FR" b="1" dirty="0" smtClean="0"/>
              <a:t>Colchicine</a:t>
            </a:r>
          </a:p>
          <a:p>
            <a:pPr marL="0" indent="0">
              <a:lnSpc>
                <a:spcPct val="130000"/>
              </a:lnSpc>
              <a:buFont typeface="Wingdings" charset="0"/>
              <a:buNone/>
              <a:defRPr/>
            </a:pPr>
            <a:endParaRPr lang="fr-FR" dirty="0"/>
          </a:p>
          <a:p>
            <a:pPr marL="0" indent="0">
              <a:lnSpc>
                <a:spcPct val="130000"/>
              </a:lnSpc>
              <a:spcBef>
                <a:spcPts val="0"/>
              </a:spcBef>
              <a:buFont typeface="Wingdings" charset="0"/>
              <a:buNone/>
              <a:defRPr/>
            </a:pPr>
            <a:r>
              <a:rPr lang="fr-FR" dirty="0" smtClean="0"/>
              <a:t>« l'hypothèse : la </a:t>
            </a:r>
            <a:r>
              <a:rPr lang="fr-FR" dirty="0"/>
              <a:t>colchicine </a:t>
            </a:r>
            <a:r>
              <a:rPr lang="fr-FR" dirty="0" smtClean="0"/>
              <a:t>prise pendant </a:t>
            </a:r>
            <a:r>
              <a:rPr lang="fr-FR" dirty="0"/>
              <a:t>6 semaines pourrait réduire les taux de péricardite constrictive par rapport à un groupe témoin </a:t>
            </a:r>
            <a:r>
              <a:rPr lang="fr-FR" dirty="0" smtClean="0"/>
              <a:t>placebo </a:t>
            </a:r>
            <a:r>
              <a:rPr lang="fr-FR" dirty="0"/>
              <a:t>»</a:t>
            </a:r>
            <a:r>
              <a:rPr lang="fr-FR" dirty="0" smtClean="0"/>
              <a:t>.</a:t>
            </a:r>
          </a:p>
          <a:p>
            <a:pPr marL="0" indent="0">
              <a:lnSpc>
                <a:spcPct val="130000"/>
              </a:lnSpc>
              <a:spcBef>
                <a:spcPts val="0"/>
              </a:spcBef>
              <a:buFont typeface="Wingdings" charset="0"/>
              <a:buNone/>
              <a:defRPr/>
            </a:pPr>
            <a:r>
              <a:rPr lang="fr-FR" dirty="0" smtClean="0"/>
              <a:t> </a:t>
            </a:r>
          </a:p>
          <a:p>
            <a:pPr marL="0" indent="0">
              <a:lnSpc>
                <a:spcPct val="130000"/>
              </a:lnSpc>
              <a:spcBef>
                <a:spcPts val="0"/>
              </a:spcBef>
              <a:buFont typeface="Wingdings" charset="0"/>
              <a:buNone/>
              <a:defRPr/>
            </a:pPr>
            <a:r>
              <a:rPr lang="fr-FR" b="1" dirty="0" smtClean="0"/>
              <a:t>Les résultats </a:t>
            </a:r>
            <a:r>
              <a:rPr lang="fr-FR" b="1" dirty="0"/>
              <a:t>neutres, sans aucun bénéfice ou </a:t>
            </a:r>
            <a:r>
              <a:rPr lang="fr-FR" b="1" dirty="0" smtClean="0"/>
              <a:t>préjudice</a:t>
            </a:r>
          </a:p>
          <a:p>
            <a:pPr marL="0" indent="0">
              <a:spcBef>
                <a:spcPts val="0"/>
              </a:spcBef>
              <a:buFont typeface="Wingdings" charset="0"/>
              <a:buNone/>
              <a:defRPr/>
            </a:pPr>
            <a:endParaRPr lang="fr-FR" sz="1300" dirty="0"/>
          </a:p>
          <a:p>
            <a:pPr>
              <a:defRPr/>
            </a:pPr>
            <a:endParaRPr lang="en-US" dirty="0"/>
          </a:p>
          <a:p>
            <a:pPr marL="0" indent="0">
              <a:buFont typeface="Wingdings" charset="0"/>
              <a:buNone/>
              <a:defRPr/>
            </a:pPr>
            <a:endParaRPr lang="fr-FR" dirty="0" smtClean="0"/>
          </a:p>
          <a:p>
            <a:pPr marL="0" indent="0">
              <a:buFont typeface="Wingdings" charset="0"/>
              <a:buNone/>
              <a:defRPr/>
            </a:pPr>
            <a:endParaRPr lang="fr-FR" dirty="0"/>
          </a:p>
          <a:p>
            <a:pPr marL="0" indent="0">
              <a:buFont typeface="Wingdings" charset="0"/>
              <a:buNone/>
              <a:defRPr/>
            </a:pPr>
            <a:endParaRPr lang="en-US"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
        <p:nvSpPr>
          <p:cNvPr id="105475" name="ZoneTexte 1"/>
          <p:cNvSpPr txBox="1">
            <a:spLocks noChangeArrowheads="1"/>
          </p:cNvSpPr>
          <p:nvPr/>
        </p:nvSpPr>
        <p:spPr bwMode="auto">
          <a:xfrm>
            <a:off x="107950" y="6240463"/>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600" i="1">
                <a:solidFill>
                  <a:srgbClr val="000000"/>
                </a:solidFill>
              </a:rPr>
              <a:t>Liebenberg JJ : A prospective investigation into the effect of colchicine on tuberculous pericarditis. Cardiovasc J Afr. 2016 Nov/Dec; 27(6):350-355</a:t>
            </a:r>
            <a:r>
              <a:rPr lang="en-US" sz="1100" i="1">
                <a:solidFill>
                  <a:srgbClr val="000000"/>
                </a:solidFill>
              </a:rPr>
              <a:t>.</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64704"/>
            <a:ext cx="8001000" cy="676275"/>
          </a:xfrm>
        </p:spPr>
        <p:txBody>
          <a:bodyPr/>
          <a:lstStyle/>
          <a:p>
            <a:pPr>
              <a:defRPr/>
            </a:pPr>
            <a:r>
              <a:rPr lang="fr-FR" b="1" dirty="0" smtClean="0"/>
              <a:t>Traitement</a:t>
            </a:r>
            <a:endParaRPr lang="fr-FR" b="1" dirty="0"/>
          </a:p>
        </p:txBody>
      </p:sp>
      <p:sp>
        <p:nvSpPr>
          <p:cNvPr id="3" name="Espace réservé du contenu 2"/>
          <p:cNvSpPr>
            <a:spLocks noGrp="1"/>
          </p:cNvSpPr>
          <p:nvPr>
            <p:ph idx="1"/>
          </p:nvPr>
        </p:nvSpPr>
        <p:spPr>
          <a:xfrm>
            <a:off x="179388" y="2060575"/>
            <a:ext cx="8785225" cy="3959225"/>
          </a:xfrm>
        </p:spPr>
        <p:txBody>
          <a:bodyPr/>
          <a:lstStyle/>
          <a:p>
            <a:pPr marL="0" indent="0">
              <a:lnSpc>
                <a:spcPct val="130000"/>
              </a:lnSpc>
              <a:buFont typeface="Wingdings" charset="0"/>
              <a:buNone/>
              <a:defRPr/>
            </a:pPr>
            <a:r>
              <a:rPr lang="fr-FR" sz="2800" dirty="0"/>
              <a:t>D</a:t>
            </a:r>
            <a:r>
              <a:rPr lang="fr-FR" sz="2800" dirty="0" smtClean="0"/>
              <a:t>eux </a:t>
            </a:r>
            <a:r>
              <a:rPr lang="fr-FR" sz="2800" dirty="0"/>
              <a:t>interventions peuvent </a:t>
            </a:r>
            <a:r>
              <a:rPr lang="fr-FR" sz="2800" dirty="0" smtClean="0"/>
              <a:t>réduire </a:t>
            </a:r>
            <a:r>
              <a:rPr lang="fr-FR" sz="2800" dirty="0"/>
              <a:t>l’incidence de </a:t>
            </a:r>
            <a:r>
              <a:rPr lang="fr-FR" sz="2800" dirty="0" smtClean="0"/>
              <a:t>constriction</a:t>
            </a:r>
          </a:p>
          <a:p>
            <a:pPr marL="0" indent="0">
              <a:lnSpc>
                <a:spcPct val="130000"/>
              </a:lnSpc>
              <a:buFont typeface="Wingdings" charset="0"/>
              <a:buNone/>
              <a:defRPr/>
            </a:pPr>
            <a:r>
              <a:rPr lang="fr-FR" sz="2800" dirty="0"/>
              <a:t>-  Urokinase </a:t>
            </a:r>
            <a:r>
              <a:rPr lang="fr-FR" sz="2800" dirty="0" err="1"/>
              <a:t>intra-péricardique</a:t>
            </a:r>
            <a:r>
              <a:rPr lang="fr-FR" sz="2800" dirty="0"/>
              <a:t> </a:t>
            </a:r>
            <a:endParaRPr lang="fr-FR" sz="2800" dirty="0" smtClean="0"/>
          </a:p>
          <a:p>
            <a:pPr marL="0" indent="0">
              <a:lnSpc>
                <a:spcPct val="130000"/>
              </a:lnSpc>
              <a:buFont typeface="Wingdings" charset="0"/>
              <a:buNone/>
              <a:defRPr/>
            </a:pPr>
            <a:r>
              <a:rPr lang="fr-FR" sz="2800" dirty="0"/>
              <a:t>-  </a:t>
            </a:r>
            <a:r>
              <a:rPr lang="fr-FR" sz="2800" dirty="0" err="1" smtClean="0"/>
              <a:t>Corticothérapie</a:t>
            </a:r>
            <a:endParaRPr lang="fr-FR" sz="3200" dirty="0"/>
          </a:p>
        </p:txBody>
      </p:sp>
      <p:sp>
        <p:nvSpPr>
          <p:cNvPr id="4" name="Rectangle à coins arrondis 3"/>
          <p:cNvSpPr/>
          <p:nvPr/>
        </p:nvSpPr>
        <p:spPr>
          <a:xfrm>
            <a:off x="179388" y="5516563"/>
            <a:ext cx="8964612"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b="1" dirty="0">
                <a:solidFill>
                  <a:srgbClr val="000000"/>
                </a:solidFill>
              </a:rPr>
              <a:t>1-Adler Y et al. ESC Guidelines for the </a:t>
            </a:r>
            <a:r>
              <a:rPr lang="fr-FR" sz="1400" b="1" dirty="0" err="1">
                <a:solidFill>
                  <a:srgbClr val="000000"/>
                </a:solidFill>
              </a:rPr>
              <a:t>diagnosis</a:t>
            </a:r>
            <a:r>
              <a:rPr lang="fr-FR" sz="1400" b="1" dirty="0">
                <a:solidFill>
                  <a:srgbClr val="000000"/>
                </a:solidFill>
              </a:rPr>
              <a:t> and management of </a:t>
            </a:r>
            <a:r>
              <a:rPr lang="fr-FR" sz="1400" b="1" dirty="0" err="1">
                <a:solidFill>
                  <a:srgbClr val="000000"/>
                </a:solidFill>
              </a:rPr>
              <a:t>pericardial</a:t>
            </a:r>
            <a:r>
              <a:rPr lang="fr-FR" sz="1400" b="1" dirty="0">
                <a:solidFill>
                  <a:srgbClr val="000000"/>
                </a:solidFill>
              </a:rPr>
              <a:t> </a:t>
            </a:r>
            <a:r>
              <a:rPr lang="fr-FR" sz="1400" b="1" dirty="0" err="1">
                <a:solidFill>
                  <a:srgbClr val="000000"/>
                </a:solidFill>
              </a:rPr>
              <a:t>diseases</a:t>
            </a:r>
            <a:r>
              <a:rPr lang="fr-FR" sz="1400" b="1" dirty="0">
                <a:solidFill>
                  <a:srgbClr val="000000"/>
                </a:solidFill>
              </a:rPr>
              <a:t>. </a:t>
            </a:r>
            <a:r>
              <a:rPr lang="fr-FR" sz="1400" b="1" dirty="0" err="1">
                <a:solidFill>
                  <a:srgbClr val="000000"/>
                </a:solidFill>
              </a:rPr>
              <a:t>Eur</a:t>
            </a:r>
            <a:r>
              <a:rPr lang="fr-FR" sz="1400" b="1" dirty="0">
                <a:solidFill>
                  <a:srgbClr val="000000"/>
                </a:solidFill>
              </a:rPr>
              <a:t> </a:t>
            </a:r>
            <a:r>
              <a:rPr lang="fr-FR" sz="1400" b="1" dirty="0" err="1">
                <a:solidFill>
                  <a:srgbClr val="000000"/>
                </a:solidFill>
              </a:rPr>
              <a:t>Heart</a:t>
            </a:r>
            <a:r>
              <a:rPr lang="fr-FR" sz="1400" b="1" dirty="0">
                <a:solidFill>
                  <a:srgbClr val="000000"/>
                </a:solidFill>
              </a:rPr>
              <a:t> J 2015;36:2921–64.. </a:t>
            </a:r>
          </a:p>
          <a:p>
            <a:pPr algn="ctr">
              <a:defRPr/>
            </a:pPr>
            <a:endParaRPr lang="fr-FR" sz="14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000" b="1" dirty="0" err="1" smtClean="0"/>
              <a:t>Épidémiologie</a:t>
            </a:r>
            <a:r>
              <a:rPr lang="fr-FR" b="1" dirty="0" smtClean="0"/>
              <a:t> </a:t>
            </a:r>
            <a:endParaRPr lang="fr-FR" b="1" dirty="0"/>
          </a:p>
        </p:txBody>
      </p:sp>
      <p:sp>
        <p:nvSpPr>
          <p:cNvPr id="3" name="Espace réservé du contenu 2"/>
          <p:cNvSpPr>
            <a:spLocks noGrp="1"/>
          </p:cNvSpPr>
          <p:nvPr>
            <p:ph idx="1"/>
          </p:nvPr>
        </p:nvSpPr>
        <p:spPr>
          <a:xfrm>
            <a:off x="251520" y="1196752"/>
            <a:ext cx="8713788" cy="3620616"/>
          </a:xfrm>
        </p:spPr>
        <p:txBody>
          <a:bodyPr/>
          <a:lstStyle/>
          <a:p>
            <a:pPr marL="0" indent="0">
              <a:lnSpc>
                <a:spcPct val="140000"/>
              </a:lnSpc>
              <a:buNone/>
              <a:defRPr/>
            </a:pPr>
            <a:endParaRPr lang="fr-FR" sz="2800" b="1" dirty="0" smtClean="0"/>
          </a:p>
          <a:p>
            <a:pPr>
              <a:lnSpc>
                <a:spcPct val="140000"/>
              </a:lnSpc>
              <a:buFont typeface="Wingdings" charset="2"/>
              <a:buChar char="§"/>
              <a:defRPr/>
            </a:pPr>
            <a:r>
              <a:rPr lang="fr-FR" sz="2000" b="1" dirty="0" smtClean="0"/>
              <a:t>&lt; 4% dans les pays développés</a:t>
            </a:r>
          </a:p>
          <a:p>
            <a:pPr>
              <a:lnSpc>
                <a:spcPct val="140000"/>
              </a:lnSpc>
              <a:buFont typeface="Wingdings" charset="2"/>
              <a:buChar char="§"/>
              <a:defRPr/>
            </a:pPr>
            <a:r>
              <a:rPr lang="fr-FR" sz="2000" b="1" dirty="0" smtClean="0"/>
              <a:t>Dans </a:t>
            </a:r>
            <a:r>
              <a:rPr lang="fr-FR" sz="2000" b="1" dirty="0"/>
              <a:t>les pays en voie de </a:t>
            </a:r>
            <a:r>
              <a:rPr lang="fr-FR" sz="2000" b="1" dirty="0" err="1"/>
              <a:t>développement</a:t>
            </a:r>
            <a:r>
              <a:rPr lang="fr-FR" sz="2000" b="1" dirty="0"/>
              <a:t/>
            </a:r>
            <a:br>
              <a:rPr lang="fr-FR" sz="2000" b="1" dirty="0"/>
            </a:br>
            <a:r>
              <a:rPr lang="fr-FR" sz="2000" b="1" dirty="0"/>
              <a:t>La tuberculose </a:t>
            </a:r>
            <a:r>
              <a:rPr lang="fr-FR" sz="2000" b="1" dirty="0" smtClean="0"/>
              <a:t>responsable </a:t>
            </a:r>
            <a:r>
              <a:rPr lang="fr-FR" sz="2000" b="1" dirty="0"/>
              <a:t>de </a:t>
            </a:r>
            <a:r>
              <a:rPr lang="fr-FR" sz="2000" b="1" dirty="0" smtClean="0"/>
              <a:t>50-70</a:t>
            </a:r>
            <a:r>
              <a:rPr lang="fr-FR" sz="2000" b="1" dirty="0"/>
              <a:t>% des </a:t>
            </a:r>
            <a:r>
              <a:rPr lang="fr-FR" sz="2000" b="1" dirty="0" err="1"/>
              <a:t>épanchements</a:t>
            </a:r>
            <a:r>
              <a:rPr lang="fr-FR" sz="2000" b="1" dirty="0"/>
              <a:t> </a:t>
            </a:r>
            <a:r>
              <a:rPr lang="fr-FR" sz="2000" b="1" dirty="0" err="1" smtClean="0"/>
              <a:t>péricardiques</a:t>
            </a:r>
            <a:r>
              <a:rPr lang="fr-FR" sz="2000" b="1" dirty="0" smtClean="0"/>
              <a:t> </a:t>
            </a:r>
          </a:p>
          <a:p>
            <a:pPr>
              <a:lnSpc>
                <a:spcPct val="140000"/>
              </a:lnSpc>
              <a:buFont typeface="Wingdings" charset="2"/>
              <a:buChar char="§"/>
              <a:defRPr/>
            </a:pPr>
            <a:r>
              <a:rPr lang="fr-FR" sz="2000" b="1" dirty="0" smtClean="0"/>
              <a:t>90% des patients VIH</a:t>
            </a:r>
          </a:p>
          <a:p>
            <a:pPr>
              <a:lnSpc>
                <a:spcPct val="140000"/>
              </a:lnSpc>
              <a:buFont typeface="Wingdings" charset="2"/>
              <a:buChar char="§"/>
              <a:defRPr/>
            </a:pPr>
            <a:r>
              <a:rPr lang="fr-FR" sz="2000" b="1" dirty="0" smtClean="0"/>
              <a:t>La </a:t>
            </a:r>
            <a:r>
              <a:rPr lang="fr-FR" sz="2000" b="1" dirty="0"/>
              <a:t>localisation </a:t>
            </a:r>
            <a:r>
              <a:rPr lang="fr-FR" sz="2000" b="1" dirty="0" err="1"/>
              <a:t>péricardique</a:t>
            </a:r>
            <a:r>
              <a:rPr lang="fr-FR" sz="2000" b="1" dirty="0"/>
              <a:t> constitue 1 à 2 % des localisations extra pulmonaires</a:t>
            </a:r>
            <a:r>
              <a:rPr lang="fr-FR" sz="2800" b="1" dirty="0"/>
              <a:t>. </a:t>
            </a:r>
            <a:endParaRPr lang="fr-FR" sz="2800" b="1" dirty="0" smtClean="0"/>
          </a:p>
          <a:p>
            <a:pPr>
              <a:defRPr/>
            </a:pPr>
            <a:endParaRPr lang="fr-FR" dirty="0"/>
          </a:p>
        </p:txBody>
      </p:sp>
      <p:sp>
        <p:nvSpPr>
          <p:cNvPr id="4" name="ZoneTexte 3"/>
          <p:cNvSpPr txBox="1"/>
          <p:nvPr/>
        </p:nvSpPr>
        <p:spPr>
          <a:xfrm>
            <a:off x="251520" y="6211669"/>
            <a:ext cx="8784976" cy="584776"/>
          </a:xfrm>
          <a:prstGeom prst="rect">
            <a:avLst/>
          </a:prstGeom>
          <a:noFill/>
        </p:spPr>
        <p:txBody>
          <a:bodyPr wrap="square" rtlCol="0">
            <a:spAutoFit/>
          </a:bodyPr>
          <a:lstStyle/>
          <a:p>
            <a:pPr marL="0" indent="0">
              <a:buNone/>
            </a:pPr>
            <a:r>
              <a:rPr lang="en-US" sz="1600" dirty="0" err="1" smtClean="0"/>
              <a:t>Godsent</a:t>
            </a:r>
            <a:r>
              <a:rPr lang="en-US" sz="1600" dirty="0" smtClean="0"/>
              <a:t> </a:t>
            </a:r>
            <a:r>
              <a:rPr lang="en-US" sz="1600" dirty="0" err="1"/>
              <a:t>Isiguzo</a:t>
            </a:r>
            <a:r>
              <a:rPr lang="en-US" sz="1600" dirty="0" smtClean="0"/>
              <a:t>,:Diagnosis </a:t>
            </a:r>
            <a:r>
              <a:rPr lang="en-US" sz="1600" dirty="0"/>
              <a:t>and Management of </a:t>
            </a:r>
            <a:r>
              <a:rPr lang="en-US" sz="1600" dirty="0" err="1"/>
              <a:t>Tuberculous</a:t>
            </a:r>
            <a:r>
              <a:rPr lang="en-US" sz="1600" dirty="0"/>
              <a:t> Pericarditis: What Is New? </a:t>
            </a:r>
            <a:r>
              <a:rPr lang="en-US" sz="1600" dirty="0" err="1"/>
              <a:t>Curr</a:t>
            </a:r>
            <a:r>
              <a:rPr lang="en-US" sz="1600" dirty="0"/>
              <a:t> </a:t>
            </a:r>
            <a:r>
              <a:rPr lang="en-US" sz="1600" dirty="0" err="1"/>
              <a:t>Cardiol</a:t>
            </a:r>
            <a:r>
              <a:rPr lang="en-US" sz="1600" dirty="0"/>
              <a:t> Rep. 2020; 22(1): 2</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388" y="1773238"/>
            <a:ext cx="8785225" cy="3384550"/>
          </a:xfrm>
        </p:spPr>
        <p:txBody>
          <a:bodyPr>
            <a:normAutofit/>
          </a:bodyPr>
          <a:lstStyle/>
          <a:p>
            <a:pPr marL="0" indent="0">
              <a:buFont typeface="Wingdings" charset="0"/>
              <a:buNone/>
              <a:defRPr/>
            </a:pPr>
            <a:r>
              <a:rPr lang="fr-FR" sz="4600" b="1" dirty="0" smtClean="0"/>
              <a:t>Moyens: </a:t>
            </a:r>
            <a:r>
              <a:rPr lang="fr-FR" b="1" dirty="0" smtClean="0"/>
              <a:t>Corticoïdes??? </a:t>
            </a:r>
          </a:p>
          <a:p>
            <a:pPr marL="0" indent="0">
              <a:lnSpc>
                <a:spcPct val="130000"/>
              </a:lnSpc>
              <a:buFont typeface="Wingdings" charset="0"/>
              <a:buNone/>
              <a:defRPr/>
            </a:pPr>
            <a:endParaRPr lang="fr-FR" dirty="0"/>
          </a:p>
          <a:p>
            <a:pPr marL="0" indent="0">
              <a:lnSpc>
                <a:spcPct val="130000"/>
              </a:lnSpc>
              <a:spcBef>
                <a:spcPts val="0"/>
              </a:spcBef>
              <a:buFont typeface="Wingdings" charset="0"/>
              <a:buNone/>
              <a:defRPr/>
            </a:pPr>
            <a:r>
              <a:rPr lang="fr-FR" dirty="0" smtClean="0"/>
              <a:t> </a:t>
            </a:r>
          </a:p>
          <a:p>
            <a:pPr marL="0" indent="0">
              <a:lnSpc>
                <a:spcPct val="130000"/>
              </a:lnSpc>
              <a:spcBef>
                <a:spcPts val="0"/>
              </a:spcBef>
              <a:buFont typeface="Wingdings" charset="0"/>
              <a:buNone/>
              <a:defRPr/>
            </a:pPr>
            <a:r>
              <a:rPr lang="fr-FR" b="1" dirty="0" smtClean="0"/>
              <a:t>Controverses: efficacité, durée et doses </a:t>
            </a:r>
          </a:p>
          <a:p>
            <a:pPr marL="0" indent="0">
              <a:spcBef>
                <a:spcPts val="0"/>
              </a:spcBef>
              <a:buFont typeface="Wingdings" charset="0"/>
              <a:buNone/>
              <a:defRPr/>
            </a:pPr>
            <a:endParaRPr lang="fr-FR" sz="1300" dirty="0"/>
          </a:p>
          <a:p>
            <a:pPr>
              <a:defRPr/>
            </a:pPr>
            <a:endParaRPr lang="en-US" dirty="0"/>
          </a:p>
          <a:p>
            <a:pPr marL="0" indent="0">
              <a:buFont typeface="Wingdings" charset="0"/>
              <a:buNone/>
              <a:defRPr/>
            </a:pPr>
            <a:endParaRPr lang="fr-FR" dirty="0" smtClean="0"/>
          </a:p>
          <a:p>
            <a:pPr marL="0" indent="0">
              <a:buFont typeface="Wingdings" charset="0"/>
              <a:buNone/>
              <a:defRPr/>
            </a:pPr>
            <a:endParaRPr lang="fr-FR" dirty="0"/>
          </a:p>
          <a:p>
            <a:pPr marL="0" indent="0">
              <a:buFont typeface="Wingdings" charset="0"/>
              <a:buNone/>
              <a:defRPr/>
            </a:pPr>
            <a:endParaRPr lang="en-US"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388" y="1773238"/>
            <a:ext cx="8964612" cy="4248150"/>
          </a:xfrm>
        </p:spPr>
        <p:txBody>
          <a:bodyPr>
            <a:normAutofit fontScale="47500" lnSpcReduction="20000"/>
          </a:bodyPr>
          <a:lstStyle/>
          <a:p>
            <a:pPr marL="0" indent="0">
              <a:buFont typeface="Wingdings" charset="0"/>
              <a:buNone/>
              <a:defRPr/>
            </a:pPr>
            <a:r>
              <a:rPr lang="fr-FR" sz="8600" b="1" dirty="0" smtClean="0"/>
              <a:t>Moyens: </a:t>
            </a:r>
            <a:r>
              <a:rPr lang="fr-FR" sz="5500" b="1" dirty="0" smtClean="0"/>
              <a:t>Corticoïdes???</a:t>
            </a:r>
          </a:p>
          <a:p>
            <a:pPr marL="0" indent="0">
              <a:lnSpc>
                <a:spcPct val="160000"/>
              </a:lnSpc>
              <a:spcBef>
                <a:spcPts val="0"/>
              </a:spcBef>
              <a:buFont typeface="Wingdings" charset="0"/>
              <a:buNone/>
              <a:defRPr/>
            </a:pPr>
            <a:r>
              <a:rPr lang="fr-FR" sz="4200" dirty="0" smtClean="0"/>
              <a:t>Méta-analyse: </a:t>
            </a:r>
            <a:r>
              <a:rPr lang="fr-FR" sz="4200" dirty="0"/>
              <a:t>4 essais randomisés </a:t>
            </a:r>
            <a:r>
              <a:rPr lang="fr-FR" sz="4200" dirty="0" smtClean="0"/>
              <a:t>entre </a:t>
            </a:r>
            <a:r>
              <a:rPr lang="fr-FR" sz="4200" dirty="0"/>
              <a:t>1987 et </a:t>
            </a:r>
            <a:r>
              <a:rPr lang="fr-FR" sz="4200" dirty="0" smtClean="0"/>
              <a:t>2014: </a:t>
            </a:r>
          </a:p>
          <a:p>
            <a:pPr marL="0" indent="0">
              <a:lnSpc>
                <a:spcPct val="160000"/>
              </a:lnSpc>
              <a:spcBef>
                <a:spcPts val="0"/>
              </a:spcBef>
              <a:buFont typeface="Wingdings" charset="0"/>
              <a:buNone/>
              <a:defRPr/>
            </a:pPr>
            <a:r>
              <a:rPr lang="fr-FR" sz="4200" dirty="0" smtClean="0"/>
              <a:t>un </a:t>
            </a:r>
            <a:r>
              <a:rPr lang="fr-FR" sz="4200" b="1" dirty="0"/>
              <a:t>faible niveau de preuves </a:t>
            </a:r>
            <a:r>
              <a:rPr lang="fr-FR" sz="4200" dirty="0"/>
              <a:t>de l’efficacité des corticoïdes  pour une réduction de 20 % de la mortalité toutes causes chez les patients </a:t>
            </a:r>
            <a:r>
              <a:rPr lang="fr-FR" sz="4200" dirty="0" smtClean="0"/>
              <a:t>avec corticoïdes/groupe contrôle [</a:t>
            </a:r>
            <a:r>
              <a:rPr lang="fr-FR" sz="4200" dirty="0"/>
              <a:t>*</a:t>
            </a:r>
            <a:r>
              <a:rPr lang="fr-FR" sz="4200" dirty="0" smtClean="0"/>
              <a:t>]</a:t>
            </a:r>
            <a:endParaRPr lang="fr-FR" sz="4200" dirty="0"/>
          </a:p>
          <a:p>
            <a:pPr marL="0" indent="0">
              <a:lnSpc>
                <a:spcPct val="160000"/>
              </a:lnSpc>
              <a:spcBef>
                <a:spcPts val="0"/>
              </a:spcBef>
              <a:buFont typeface="Wingdings" charset="0"/>
              <a:buNone/>
              <a:defRPr/>
            </a:pPr>
            <a:endParaRPr lang="fr-FR" sz="4200" dirty="0"/>
          </a:p>
          <a:p>
            <a:pPr marL="0" indent="0">
              <a:lnSpc>
                <a:spcPct val="160000"/>
              </a:lnSpc>
              <a:spcBef>
                <a:spcPts val="0"/>
              </a:spcBef>
              <a:buFont typeface="Wingdings" charset="0"/>
              <a:buNone/>
              <a:defRPr/>
            </a:pPr>
            <a:r>
              <a:rPr lang="fr-FR" sz="4200" b="1" dirty="0"/>
              <a:t>A</a:t>
            </a:r>
            <a:r>
              <a:rPr lang="fr-FR" sz="4200" b="1" dirty="0" smtClean="0"/>
              <a:t>ucune preuve </a:t>
            </a:r>
            <a:r>
              <a:rPr lang="fr-FR" sz="4200" dirty="0" smtClean="0"/>
              <a:t>d'une réduction de la mortalité chez séropositifs </a:t>
            </a:r>
          </a:p>
          <a:p>
            <a:pPr marL="0" indent="0">
              <a:lnSpc>
                <a:spcPct val="160000"/>
              </a:lnSpc>
              <a:spcBef>
                <a:spcPts val="0"/>
              </a:spcBef>
              <a:buFont typeface="Wingdings" charset="0"/>
              <a:buNone/>
              <a:defRPr/>
            </a:pPr>
            <a:r>
              <a:rPr lang="fr-FR" sz="4200" dirty="0"/>
              <a:t>A</a:t>
            </a:r>
            <a:r>
              <a:rPr lang="fr-FR" sz="4200" dirty="0" smtClean="0"/>
              <a:t>ugmentation possible des taux de </a:t>
            </a:r>
            <a:r>
              <a:rPr lang="fr-FR" sz="4200" b="1" dirty="0" smtClean="0"/>
              <a:t>malignité </a:t>
            </a:r>
            <a:r>
              <a:rPr lang="fr-FR" sz="4200" dirty="0" smtClean="0"/>
              <a:t> [**]</a:t>
            </a:r>
            <a:endParaRPr lang="fr-FR" dirty="0" smtClean="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
        <p:nvSpPr>
          <p:cNvPr id="107523" name="ZoneTexte 1"/>
          <p:cNvSpPr txBox="1">
            <a:spLocks noChangeArrowheads="1"/>
          </p:cNvSpPr>
          <p:nvPr/>
        </p:nvSpPr>
        <p:spPr bwMode="auto">
          <a:xfrm>
            <a:off x="-33338" y="6061075"/>
            <a:ext cx="903605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US" sz="1200">
              <a:solidFill>
                <a:srgbClr val="000000"/>
              </a:solidFill>
            </a:endParaRPr>
          </a:p>
          <a:p>
            <a:pPr eaLnBrk="1" hangingPunct="1"/>
            <a:r>
              <a:rPr lang="en-US" sz="1200">
                <a:solidFill>
                  <a:srgbClr val="000000"/>
                </a:solidFill>
              </a:rPr>
              <a:t>[*] Wiysonge CS, et al. Interventions for treating tuberculous pericarditis. </a:t>
            </a:r>
            <a:r>
              <a:rPr lang="en-US" sz="1200" i="1">
                <a:solidFill>
                  <a:srgbClr val="000000"/>
                </a:solidFill>
              </a:rPr>
              <a:t>Rev. </a:t>
            </a:r>
            <a:r>
              <a:rPr lang="en-US" sz="1200">
                <a:solidFill>
                  <a:srgbClr val="000000"/>
                </a:solidFill>
              </a:rPr>
              <a:t>2017;9:Cd000526</a:t>
            </a:r>
          </a:p>
          <a:p>
            <a:pPr eaLnBrk="1" hangingPunct="1"/>
            <a:r>
              <a:rPr lang="fr-FR" sz="1200">
                <a:solidFill>
                  <a:srgbClr val="000000"/>
                </a:solidFill>
              </a:rPr>
              <a:t>[**] </a:t>
            </a:r>
            <a:r>
              <a:rPr lang="en-US" sz="1200"/>
              <a:t>Mayosi BM, et al. Rationale and design of the Investigation of the Management of Pericarditis (IMPI) trial: immunotherapy in tuberculous pericarditis. </a:t>
            </a:r>
            <a:r>
              <a:rPr lang="en-US" sz="1200" i="1"/>
              <a:t>Am Heart J. </a:t>
            </a:r>
            <a:r>
              <a:rPr lang="en-US" sz="1200"/>
              <a:t>2013;165(2):109–15.</a:t>
            </a:r>
            <a:endParaRPr lang="en-US" sz="12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Traitement</a:t>
            </a:r>
            <a:r>
              <a:rPr lang="fr-FR" dirty="0" smtClean="0"/>
              <a:t> </a:t>
            </a:r>
            <a:endParaRPr lang="fr-FR" dirty="0"/>
          </a:p>
        </p:txBody>
      </p:sp>
      <p:sp>
        <p:nvSpPr>
          <p:cNvPr id="3" name="Espace réservé du contenu 2"/>
          <p:cNvSpPr>
            <a:spLocks noGrp="1"/>
          </p:cNvSpPr>
          <p:nvPr>
            <p:ph idx="1"/>
          </p:nvPr>
        </p:nvSpPr>
        <p:spPr>
          <a:xfrm>
            <a:off x="0" y="1752600"/>
            <a:ext cx="9144000" cy="4267200"/>
          </a:xfrm>
        </p:spPr>
        <p:txBody>
          <a:bodyPr/>
          <a:lstStyle/>
          <a:p>
            <a:pPr>
              <a:defRPr/>
            </a:pPr>
            <a:r>
              <a:rPr lang="fr-FR" sz="2400" dirty="0" err="1" smtClean="0"/>
              <a:t>Corticostéroïde</a:t>
            </a:r>
            <a:r>
              <a:rPr lang="fr-FR" sz="2400" dirty="0" smtClean="0"/>
              <a:t> </a:t>
            </a:r>
            <a:r>
              <a:rPr lang="fr-FR" sz="2400" dirty="0"/>
              <a:t>(</a:t>
            </a:r>
            <a:r>
              <a:rPr lang="fr-FR" sz="2400" dirty="0" err="1" smtClean="0"/>
              <a:t>prednisolone</a:t>
            </a:r>
            <a:r>
              <a:rPr lang="fr-FR" sz="2400" dirty="0" smtClean="0"/>
              <a:t>) </a:t>
            </a:r>
            <a:r>
              <a:rPr lang="fr-FR" sz="2400" dirty="0"/>
              <a:t>pendant </a:t>
            </a:r>
            <a:r>
              <a:rPr lang="fr-FR" sz="2400" dirty="0" smtClean="0"/>
              <a:t>6 Sem </a:t>
            </a:r>
          </a:p>
          <a:p>
            <a:pPr lvl="1">
              <a:lnSpc>
                <a:spcPct val="130000"/>
              </a:lnSpc>
              <a:defRPr/>
            </a:pPr>
            <a:r>
              <a:rPr lang="fr-FR" sz="2000" b="1" dirty="0" smtClean="0"/>
              <a:t>Une </a:t>
            </a:r>
            <a:r>
              <a:rPr lang="fr-FR" sz="2000" b="1" dirty="0"/>
              <a:t>incidence </a:t>
            </a:r>
            <a:r>
              <a:rPr lang="fr-FR" sz="2000" b="1" dirty="0" err="1"/>
              <a:t>réduite</a:t>
            </a:r>
            <a:r>
              <a:rPr lang="fr-FR" sz="2000" b="1" dirty="0"/>
              <a:t> de </a:t>
            </a:r>
            <a:r>
              <a:rPr lang="fr-FR" sz="2000" b="1" dirty="0" smtClean="0"/>
              <a:t>la constriction </a:t>
            </a:r>
            <a:r>
              <a:rPr lang="fr-FR" sz="2000" b="1" dirty="0" err="1"/>
              <a:t>péricardique</a:t>
            </a:r>
            <a:r>
              <a:rPr lang="fr-FR" sz="2000" b="1" dirty="0"/>
              <a:t> et d'hospitalisation. </a:t>
            </a:r>
          </a:p>
          <a:p>
            <a:pPr lvl="1">
              <a:lnSpc>
                <a:spcPct val="130000"/>
              </a:lnSpc>
              <a:defRPr/>
            </a:pPr>
            <a:r>
              <a:rPr lang="fr-FR" sz="2000" b="1" dirty="0" smtClean="0"/>
              <a:t>Un </a:t>
            </a:r>
            <a:r>
              <a:rPr lang="fr-FR" sz="2000" b="1" dirty="0"/>
              <a:t>risque accru de tumeurs malignes </a:t>
            </a:r>
            <a:r>
              <a:rPr lang="fr-FR" sz="2000" b="1" dirty="0" err="1"/>
              <a:t>associées</a:t>
            </a:r>
            <a:r>
              <a:rPr lang="fr-FR" sz="2000" b="1" dirty="0"/>
              <a:t> au VIH dans le </a:t>
            </a:r>
            <a:r>
              <a:rPr lang="fr-FR" sz="2000" b="1" dirty="0" smtClean="0"/>
              <a:t>groupe </a:t>
            </a:r>
            <a:r>
              <a:rPr lang="fr-FR" sz="2000" b="1" dirty="0"/>
              <a:t>traité avec la </a:t>
            </a:r>
            <a:r>
              <a:rPr lang="fr-FR" sz="2000" b="1" dirty="0" err="1"/>
              <a:t>prednisolone</a:t>
            </a:r>
            <a:r>
              <a:rPr lang="fr-FR" sz="2000" b="1" dirty="0"/>
              <a:t>. </a:t>
            </a:r>
            <a:endParaRPr lang="fr-FR" sz="2000" b="1" dirty="0" smtClean="0"/>
          </a:p>
          <a:p>
            <a:pPr lvl="1">
              <a:lnSpc>
                <a:spcPct val="130000"/>
              </a:lnSpc>
              <a:defRPr/>
            </a:pPr>
            <a:r>
              <a:rPr lang="fr-FR" sz="2000" dirty="0" smtClean="0"/>
              <a:t>Les </a:t>
            </a:r>
            <a:r>
              <a:rPr lang="fr-FR" sz="2000" dirty="0"/>
              <a:t>effets </a:t>
            </a:r>
            <a:r>
              <a:rPr lang="fr-FR" sz="2000" dirty="0" err="1"/>
              <a:t>bénéfiques</a:t>
            </a:r>
            <a:r>
              <a:rPr lang="fr-FR" sz="2000" dirty="0"/>
              <a:t> de la </a:t>
            </a:r>
            <a:r>
              <a:rPr lang="fr-FR" sz="2000" dirty="0" err="1"/>
              <a:t>prednisolone</a:t>
            </a:r>
            <a:r>
              <a:rPr lang="fr-FR" sz="2000" dirty="0"/>
              <a:t> sur la constriction et l'hospitalisation </a:t>
            </a:r>
            <a:r>
              <a:rPr lang="fr-FR" sz="2000" dirty="0" err="1"/>
              <a:t>étaient</a:t>
            </a:r>
            <a:r>
              <a:rPr lang="fr-FR" sz="2000" dirty="0"/>
              <a:t> similaires chez les patients VIH positifs et les patients VIH </a:t>
            </a:r>
            <a:r>
              <a:rPr lang="fr-FR" sz="2000" dirty="0" err="1"/>
              <a:t>négatifs</a:t>
            </a:r>
            <a:r>
              <a:rPr lang="fr-FR" sz="2000" dirty="0"/>
              <a:t>. </a:t>
            </a:r>
            <a:endParaRPr lang="fr-FR" sz="2000" dirty="0" smtClean="0"/>
          </a:p>
          <a:p>
            <a:pPr>
              <a:defRPr/>
            </a:pPr>
            <a:endParaRPr lang="fr-FR" dirty="0"/>
          </a:p>
        </p:txBody>
      </p:sp>
      <p:sp>
        <p:nvSpPr>
          <p:cNvPr id="4" name="Rectangle à coins arrondis 3"/>
          <p:cNvSpPr/>
          <p:nvPr/>
        </p:nvSpPr>
        <p:spPr>
          <a:xfrm>
            <a:off x="395288" y="5805488"/>
            <a:ext cx="8640762" cy="936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200" b="1" dirty="0">
              <a:solidFill>
                <a:srgbClr val="000000"/>
              </a:solidFill>
            </a:endParaRPr>
          </a:p>
          <a:p>
            <a:pPr algn="ctr">
              <a:defRPr/>
            </a:pPr>
            <a:endParaRPr lang="fr-FR" sz="1200" b="1" dirty="0">
              <a:solidFill>
                <a:srgbClr val="000000"/>
              </a:solidFill>
            </a:endParaRPr>
          </a:p>
          <a:p>
            <a:pPr algn="ctr">
              <a:defRPr/>
            </a:pPr>
            <a:r>
              <a:rPr lang="fr-FR" sz="1200" b="1" dirty="0">
                <a:solidFill>
                  <a:srgbClr val="000000"/>
                </a:solidFill>
              </a:rPr>
              <a:t>Adler Y et al. ESC Guidelines for the </a:t>
            </a:r>
            <a:r>
              <a:rPr lang="fr-FR" sz="1200" b="1" dirty="0" err="1">
                <a:solidFill>
                  <a:srgbClr val="000000"/>
                </a:solidFill>
              </a:rPr>
              <a:t>diagnosis</a:t>
            </a:r>
            <a:r>
              <a:rPr lang="fr-FR" sz="1200" b="1" dirty="0">
                <a:solidFill>
                  <a:srgbClr val="000000"/>
                </a:solidFill>
              </a:rPr>
              <a:t> and management of </a:t>
            </a:r>
            <a:r>
              <a:rPr lang="fr-FR" sz="1200" b="1" dirty="0" err="1">
                <a:solidFill>
                  <a:srgbClr val="000000"/>
                </a:solidFill>
              </a:rPr>
              <a:t>pericardial</a:t>
            </a:r>
            <a:r>
              <a:rPr lang="fr-FR" sz="1200" b="1" dirty="0">
                <a:solidFill>
                  <a:srgbClr val="000000"/>
                </a:solidFill>
              </a:rPr>
              <a:t> </a:t>
            </a:r>
            <a:r>
              <a:rPr lang="fr-FR" sz="1200" b="1" dirty="0" err="1">
                <a:solidFill>
                  <a:srgbClr val="000000"/>
                </a:solidFill>
              </a:rPr>
              <a:t>diseases</a:t>
            </a:r>
            <a:r>
              <a:rPr lang="fr-FR" sz="1200" b="1" dirty="0">
                <a:solidFill>
                  <a:srgbClr val="000000"/>
                </a:solidFill>
              </a:rPr>
              <a:t>. </a:t>
            </a:r>
            <a:r>
              <a:rPr lang="fr-FR" sz="1200" b="1" dirty="0" err="1">
                <a:solidFill>
                  <a:srgbClr val="000000"/>
                </a:solidFill>
              </a:rPr>
              <a:t>Eur</a:t>
            </a:r>
            <a:r>
              <a:rPr lang="fr-FR" sz="1200" b="1" dirty="0">
                <a:solidFill>
                  <a:srgbClr val="000000"/>
                </a:solidFill>
              </a:rPr>
              <a:t> </a:t>
            </a:r>
            <a:r>
              <a:rPr lang="fr-FR" sz="1200" b="1" dirty="0" err="1">
                <a:solidFill>
                  <a:srgbClr val="000000"/>
                </a:solidFill>
              </a:rPr>
              <a:t>Heart</a:t>
            </a:r>
            <a:r>
              <a:rPr lang="fr-FR" sz="1200" b="1" dirty="0">
                <a:solidFill>
                  <a:srgbClr val="000000"/>
                </a:solidFill>
              </a:rPr>
              <a:t> J 2015;36:2921–64</a:t>
            </a:r>
            <a:r>
              <a:rPr lang="fr-FR" sz="1600" b="1" dirty="0">
                <a:solidFill>
                  <a:srgbClr val="000000"/>
                </a:solidFill>
              </a:rPr>
              <a:t>..</a:t>
            </a:r>
          </a:p>
          <a:p>
            <a:pPr algn="ctr">
              <a:defRPr/>
            </a:pPr>
            <a:r>
              <a:rPr lang="fr-FR" sz="1600" b="1" dirty="0">
                <a:solidFill>
                  <a:srgbClr val="000000"/>
                </a:solidFill>
              </a:rPr>
              <a:t> </a:t>
            </a:r>
          </a:p>
          <a:p>
            <a:pPr algn="ctr">
              <a:defRPr/>
            </a:pPr>
            <a:r>
              <a:rPr lang="fr-FR" sz="1600" b="1" baseline="30000" dirty="0" err="1">
                <a:solidFill>
                  <a:srgbClr val="000000"/>
                </a:solidFill>
              </a:rPr>
              <a:t>Mayosi</a:t>
            </a:r>
            <a:r>
              <a:rPr lang="fr-FR" sz="1600" b="1" baseline="30000" dirty="0">
                <a:solidFill>
                  <a:srgbClr val="000000"/>
                </a:solidFill>
              </a:rPr>
              <a:t> BM et al. </a:t>
            </a:r>
            <a:r>
              <a:rPr lang="fr-FR" sz="1600" b="1" baseline="30000" dirty="0" err="1">
                <a:solidFill>
                  <a:srgbClr val="000000"/>
                </a:solidFill>
              </a:rPr>
              <a:t>Prednisolone</a:t>
            </a:r>
            <a:r>
              <a:rPr lang="fr-FR" sz="1600" b="1" baseline="30000" dirty="0">
                <a:solidFill>
                  <a:srgbClr val="000000"/>
                </a:solidFill>
              </a:rPr>
              <a:t> and </a:t>
            </a:r>
            <a:r>
              <a:rPr lang="fr-FR" sz="1600" b="1" i="1" baseline="30000" dirty="0" err="1">
                <a:solidFill>
                  <a:srgbClr val="000000"/>
                </a:solidFill>
              </a:rPr>
              <a:t>Mycobacterium</a:t>
            </a:r>
            <a:r>
              <a:rPr lang="fr-FR" sz="1600" b="1" i="1" baseline="30000" dirty="0">
                <a:solidFill>
                  <a:srgbClr val="000000"/>
                </a:solidFill>
              </a:rPr>
              <a:t> </a:t>
            </a:r>
            <a:r>
              <a:rPr lang="fr-FR" sz="1600" b="1" i="1" baseline="30000" dirty="0" err="1">
                <a:solidFill>
                  <a:srgbClr val="000000"/>
                </a:solidFill>
              </a:rPr>
              <a:t>indicus</a:t>
            </a:r>
            <a:r>
              <a:rPr lang="fr-FR" sz="1600" b="1" i="1" baseline="30000" dirty="0">
                <a:solidFill>
                  <a:srgbClr val="000000"/>
                </a:solidFill>
              </a:rPr>
              <a:t> </a:t>
            </a:r>
            <a:r>
              <a:rPr lang="fr-FR" sz="1600" b="1" i="1" baseline="30000" dirty="0" err="1">
                <a:solidFill>
                  <a:srgbClr val="000000"/>
                </a:solidFill>
              </a:rPr>
              <a:t>pranii</a:t>
            </a:r>
            <a:r>
              <a:rPr lang="fr-FR" sz="1600" b="1" i="1" baseline="30000" dirty="0">
                <a:solidFill>
                  <a:srgbClr val="000000"/>
                </a:solidFill>
              </a:rPr>
              <a:t> </a:t>
            </a:r>
            <a:r>
              <a:rPr lang="fr-FR" sz="1600" b="1" baseline="30000" dirty="0">
                <a:solidFill>
                  <a:srgbClr val="000000"/>
                </a:solidFill>
              </a:rPr>
              <a:t>in </a:t>
            </a:r>
            <a:r>
              <a:rPr lang="fr-FR" sz="1600" b="1" baseline="30000" dirty="0" err="1">
                <a:solidFill>
                  <a:srgbClr val="000000"/>
                </a:solidFill>
              </a:rPr>
              <a:t>Tuberculous</a:t>
            </a:r>
            <a:r>
              <a:rPr lang="fr-FR" sz="1600" b="1" baseline="30000" dirty="0">
                <a:solidFill>
                  <a:srgbClr val="000000"/>
                </a:solidFill>
              </a:rPr>
              <a:t> </a:t>
            </a:r>
            <a:r>
              <a:rPr lang="fr-FR" sz="1600" b="1" baseline="30000" dirty="0" err="1">
                <a:solidFill>
                  <a:srgbClr val="000000"/>
                </a:solidFill>
              </a:rPr>
              <a:t>Pericarditis</a:t>
            </a:r>
            <a:r>
              <a:rPr lang="fr-FR" sz="1600" b="1" baseline="30000" dirty="0">
                <a:solidFill>
                  <a:srgbClr val="000000"/>
                </a:solidFill>
              </a:rPr>
              <a:t>. N </a:t>
            </a:r>
            <a:r>
              <a:rPr lang="fr-FR" sz="1600" b="1" baseline="30000" dirty="0" err="1">
                <a:solidFill>
                  <a:srgbClr val="000000"/>
                </a:solidFill>
              </a:rPr>
              <a:t>Engl</a:t>
            </a:r>
            <a:r>
              <a:rPr lang="fr-FR" sz="1600" b="1" baseline="30000" dirty="0">
                <a:solidFill>
                  <a:srgbClr val="000000"/>
                </a:solidFill>
              </a:rPr>
              <a:t> J Med 2014;371:1121–30.</a:t>
            </a:r>
            <a:endParaRPr lang="fr-FR" sz="1600" b="1" dirty="0">
              <a:solidFill>
                <a:srgbClr val="000000"/>
              </a:solidFill>
            </a:endParaRPr>
          </a:p>
          <a:p>
            <a:pPr algn="ctr">
              <a:defRPr/>
            </a:pPr>
            <a:endParaRPr lang="fr-FR"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388" y="1773238"/>
            <a:ext cx="8785225" cy="3384550"/>
          </a:xfrm>
        </p:spPr>
        <p:txBody>
          <a:bodyPr>
            <a:normAutofit/>
          </a:bodyPr>
          <a:lstStyle/>
          <a:p>
            <a:pPr marL="0" indent="0">
              <a:buFont typeface="Wingdings" charset="0"/>
              <a:buNone/>
              <a:defRPr/>
            </a:pPr>
            <a:r>
              <a:rPr lang="fr-FR" b="1" dirty="0" smtClean="0"/>
              <a:t>Corticoïdes: </a:t>
            </a:r>
            <a:r>
              <a:rPr lang="fr-FR" b="1" dirty="0" err="1" smtClean="0"/>
              <a:t>prédnisone</a:t>
            </a:r>
            <a:r>
              <a:rPr lang="fr-FR" b="1" dirty="0" smtClean="0"/>
              <a:t> </a:t>
            </a:r>
          </a:p>
          <a:p>
            <a:pPr marL="0" indent="0">
              <a:lnSpc>
                <a:spcPct val="130000"/>
              </a:lnSpc>
              <a:buFont typeface="Wingdings" charset="0"/>
              <a:buNone/>
              <a:defRPr/>
            </a:pPr>
            <a:endParaRPr lang="fr-FR" dirty="0"/>
          </a:p>
          <a:p>
            <a:pPr marL="0" indent="0">
              <a:lnSpc>
                <a:spcPct val="130000"/>
              </a:lnSpc>
              <a:spcBef>
                <a:spcPts val="0"/>
              </a:spcBef>
              <a:buFont typeface="Wingdings" charset="0"/>
              <a:buNone/>
              <a:defRPr/>
            </a:pPr>
            <a:r>
              <a:rPr lang="fr-FR" dirty="0" smtClean="0"/>
              <a:t> </a:t>
            </a:r>
          </a:p>
          <a:p>
            <a:pPr marL="0" indent="0">
              <a:spcBef>
                <a:spcPts val="0"/>
              </a:spcBef>
              <a:buFont typeface="Wingdings" charset="0"/>
              <a:buNone/>
              <a:defRPr/>
            </a:pPr>
            <a:endParaRPr lang="fr-FR" sz="1300" dirty="0"/>
          </a:p>
          <a:p>
            <a:pPr>
              <a:defRPr/>
            </a:pPr>
            <a:endParaRPr lang="en-US" dirty="0"/>
          </a:p>
          <a:p>
            <a:pPr marL="0" indent="0">
              <a:buFont typeface="Wingdings" charset="0"/>
              <a:buNone/>
              <a:defRPr/>
            </a:pPr>
            <a:endParaRPr lang="fr-FR" dirty="0" smtClean="0"/>
          </a:p>
          <a:p>
            <a:pPr marL="0" indent="0">
              <a:buFont typeface="Wingdings" charset="0"/>
              <a:buNone/>
              <a:defRPr/>
            </a:pPr>
            <a:endParaRPr lang="fr-FR" dirty="0"/>
          </a:p>
          <a:p>
            <a:pPr marL="0" indent="0">
              <a:buFont typeface="Wingdings" charset="0"/>
              <a:buNone/>
              <a:defRPr/>
            </a:pPr>
            <a:endParaRPr lang="en-US"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pic>
        <p:nvPicPr>
          <p:cNvPr id="45059"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20938"/>
            <a:ext cx="8367712"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5850" y="0"/>
            <a:ext cx="1708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9388" y="1773238"/>
            <a:ext cx="8785225" cy="3384550"/>
          </a:xfrm>
        </p:spPr>
        <p:txBody>
          <a:bodyPr>
            <a:normAutofit/>
          </a:bodyPr>
          <a:lstStyle/>
          <a:p>
            <a:pPr marL="0" indent="0">
              <a:buFont typeface="Wingdings" charset="0"/>
              <a:buNone/>
              <a:defRPr/>
            </a:pPr>
            <a:r>
              <a:rPr lang="fr-FR" b="1" dirty="0" smtClean="0"/>
              <a:t>Corticoïdes: </a:t>
            </a:r>
            <a:r>
              <a:rPr lang="fr-FR" b="1" dirty="0" err="1" smtClean="0"/>
              <a:t>prédnisone</a:t>
            </a:r>
            <a:r>
              <a:rPr lang="fr-FR" b="1" dirty="0" smtClean="0"/>
              <a:t> </a:t>
            </a:r>
            <a:endParaRPr lang="fr-FR" dirty="0" smtClean="0"/>
          </a:p>
          <a:p>
            <a:pPr>
              <a:lnSpc>
                <a:spcPct val="150000"/>
              </a:lnSpc>
              <a:spcBef>
                <a:spcPts val="0"/>
              </a:spcBef>
              <a:buFont typeface="Wingdings" charset="2"/>
              <a:buChar char="§"/>
              <a:defRPr/>
            </a:pPr>
            <a:r>
              <a:rPr lang="fr-FR" sz="2400" dirty="0" smtClean="0"/>
              <a:t>1 mg/kg/jour pendant 4 S, </a:t>
            </a:r>
          </a:p>
          <a:p>
            <a:pPr>
              <a:lnSpc>
                <a:spcPct val="150000"/>
              </a:lnSpc>
              <a:spcBef>
                <a:spcPts val="0"/>
              </a:spcBef>
              <a:buFont typeface="Wingdings" charset="2"/>
              <a:buChar char="§"/>
              <a:defRPr/>
            </a:pPr>
            <a:r>
              <a:rPr lang="fr-FR" sz="2400" dirty="0" smtClean="0"/>
              <a:t>0,5 </a:t>
            </a:r>
            <a:r>
              <a:rPr lang="fr-FR" sz="2400" dirty="0"/>
              <a:t>mg/</a:t>
            </a:r>
            <a:r>
              <a:rPr lang="fr-FR" sz="2400" dirty="0" smtClean="0"/>
              <a:t>kg/jour </a:t>
            </a:r>
            <a:r>
              <a:rPr lang="fr-FR" sz="2400" dirty="0"/>
              <a:t>pendant 4 S</a:t>
            </a:r>
            <a:r>
              <a:rPr lang="fr-FR" sz="2400" dirty="0" smtClean="0"/>
              <a:t>, </a:t>
            </a:r>
          </a:p>
          <a:p>
            <a:pPr>
              <a:lnSpc>
                <a:spcPct val="150000"/>
              </a:lnSpc>
              <a:spcBef>
                <a:spcPts val="0"/>
              </a:spcBef>
              <a:buFont typeface="Wingdings" charset="2"/>
              <a:buChar char="§"/>
              <a:defRPr/>
            </a:pPr>
            <a:r>
              <a:rPr lang="fr-FR" sz="2400" dirty="0" smtClean="0"/>
              <a:t>0,25 </a:t>
            </a:r>
            <a:r>
              <a:rPr lang="fr-FR" sz="2400" dirty="0"/>
              <a:t>mg/</a:t>
            </a:r>
            <a:r>
              <a:rPr lang="fr-FR" sz="2400" dirty="0" smtClean="0"/>
              <a:t>kg/jour </a:t>
            </a:r>
            <a:r>
              <a:rPr lang="fr-FR" sz="2400" dirty="0"/>
              <a:t>pendant 2 S</a:t>
            </a:r>
            <a:r>
              <a:rPr lang="fr-FR" sz="2400" dirty="0" smtClean="0"/>
              <a:t>, </a:t>
            </a:r>
          </a:p>
          <a:p>
            <a:pPr>
              <a:lnSpc>
                <a:spcPct val="150000"/>
              </a:lnSpc>
              <a:spcBef>
                <a:spcPts val="0"/>
              </a:spcBef>
              <a:buFont typeface="Wingdings" charset="2"/>
              <a:buChar char="§"/>
              <a:defRPr/>
            </a:pPr>
            <a:r>
              <a:rPr lang="fr-FR" sz="2400" dirty="0" smtClean="0"/>
              <a:t>0,125 </a:t>
            </a:r>
            <a:r>
              <a:rPr lang="fr-FR" sz="2400" dirty="0"/>
              <a:t>mg/</a:t>
            </a:r>
            <a:r>
              <a:rPr lang="fr-FR" sz="2400" dirty="0" smtClean="0"/>
              <a:t>kg/jour </a:t>
            </a:r>
            <a:r>
              <a:rPr lang="fr-FR" sz="2400" dirty="0"/>
              <a:t>pendant </a:t>
            </a:r>
            <a:r>
              <a:rPr lang="fr-FR" sz="2400" dirty="0" smtClean="0"/>
              <a:t>2 </a:t>
            </a:r>
            <a:r>
              <a:rPr lang="en-US" sz="2400" dirty="0"/>
              <a:t>S</a:t>
            </a:r>
            <a:endParaRPr lang="fr-FR" sz="2400" dirty="0"/>
          </a:p>
          <a:p>
            <a:pPr marL="0" indent="0">
              <a:lnSpc>
                <a:spcPct val="130000"/>
              </a:lnSpc>
              <a:spcBef>
                <a:spcPts val="0"/>
              </a:spcBef>
              <a:buFont typeface="Wingdings" charset="0"/>
              <a:buNone/>
              <a:defRPr/>
            </a:pPr>
            <a:endParaRPr lang="fr-FR" dirty="0" smtClean="0"/>
          </a:p>
          <a:p>
            <a:pPr marL="0" indent="0">
              <a:spcBef>
                <a:spcPts val="0"/>
              </a:spcBef>
              <a:buFont typeface="Wingdings" charset="0"/>
              <a:buNone/>
              <a:defRPr/>
            </a:pPr>
            <a:endParaRPr lang="fr-FR" sz="1300" dirty="0"/>
          </a:p>
          <a:p>
            <a:pPr>
              <a:defRPr/>
            </a:pPr>
            <a:endParaRPr lang="en-US" dirty="0"/>
          </a:p>
          <a:p>
            <a:pPr marL="0" indent="0">
              <a:buFont typeface="Wingdings" charset="0"/>
              <a:buNone/>
              <a:defRPr/>
            </a:pPr>
            <a:endParaRPr lang="fr-FR" dirty="0" smtClean="0"/>
          </a:p>
          <a:p>
            <a:pPr marL="0" indent="0">
              <a:buFont typeface="Wingdings" charset="0"/>
              <a:buNone/>
              <a:defRPr/>
            </a:pPr>
            <a:endParaRPr lang="fr-FR" dirty="0"/>
          </a:p>
          <a:p>
            <a:pPr marL="0" indent="0">
              <a:buFont typeface="Wingdings" charset="0"/>
              <a:buNone/>
              <a:defRPr/>
            </a:pPr>
            <a:endParaRPr lang="en-US"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sp>
        <p:nvSpPr>
          <p:cNvPr id="2" name="ZoneTexte 1"/>
          <p:cNvSpPr txBox="1"/>
          <p:nvPr/>
        </p:nvSpPr>
        <p:spPr>
          <a:xfrm>
            <a:off x="8979" y="6165304"/>
            <a:ext cx="8640960" cy="646331"/>
          </a:xfrm>
          <a:prstGeom prst="rect">
            <a:avLst/>
          </a:prstGeom>
          <a:noFill/>
        </p:spPr>
        <p:txBody>
          <a:bodyPr wrap="square" rtlCol="0">
            <a:spAutoFit/>
          </a:bodyPr>
          <a:lstStyle/>
          <a:p>
            <a:r>
              <a:rPr lang="en-US" altLang="fr" dirty="0" smtClean="0"/>
              <a:t>José PL et al Tuberculosis and the Heart Journal of the American Heart Association. 2021;10:e019435</a:t>
            </a:r>
            <a:endParaRPr lang="fr-FR" dirty="0"/>
          </a:p>
        </p:txBody>
      </p:sp>
    </p:spTree>
    <p:extLst>
      <p:ext uri="{BB962C8B-B14F-4D97-AF65-F5344CB8AC3E}">
        <p14:creationId xmlns:p14="http://schemas.microsoft.com/office/powerpoint/2010/main" val="168776169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628775"/>
            <a:ext cx="8223250" cy="4248150"/>
          </a:xfrm>
        </p:spPr>
        <p:txBody>
          <a:bodyPr>
            <a:normAutofit/>
          </a:bodyPr>
          <a:lstStyle/>
          <a:p>
            <a:pPr marL="0" indent="0">
              <a:lnSpc>
                <a:spcPct val="140000"/>
              </a:lnSpc>
              <a:buFont typeface="Wingdings" charset="0"/>
              <a:buNone/>
              <a:defRPr/>
            </a:pPr>
            <a:r>
              <a:rPr lang="fr-FR" sz="2800" b="1" dirty="0" smtClean="0"/>
              <a:t>Fibrinolyse intra péricardique</a:t>
            </a:r>
            <a:endParaRPr lang="fr-FR" sz="2800" dirty="0" smtClean="0"/>
          </a:p>
          <a:p>
            <a:pPr marL="0" indent="0">
              <a:lnSpc>
                <a:spcPct val="140000"/>
              </a:lnSpc>
              <a:buFont typeface="Wingdings" charset="0"/>
              <a:buNone/>
              <a:defRPr/>
            </a:pPr>
            <a:r>
              <a:rPr lang="fr-FR" sz="2400" dirty="0" smtClean="0"/>
              <a:t>Efficacité </a:t>
            </a:r>
            <a:r>
              <a:rPr lang="fr-FR" sz="2400" dirty="0"/>
              <a:t>et </a:t>
            </a:r>
            <a:r>
              <a:rPr lang="fr-FR" sz="2400" dirty="0" smtClean="0"/>
              <a:t>innocuité (</a:t>
            </a:r>
            <a:r>
              <a:rPr lang="fr-FR" sz="2400" dirty="0" err="1" smtClean="0"/>
              <a:t>streptokinase</a:t>
            </a:r>
            <a:r>
              <a:rPr lang="fr-FR" sz="2400" dirty="0" smtClean="0"/>
              <a:t> </a:t>
            </a:r>
            <a:r>
              <a:rPr lang="fr-FR" sz="2400" dirty="0"/>
              <a:t>et </a:t>
            </a:r>
            <a:r>
              <a:rPr lang="fr-FR" sz="2400" dirty="0" smtClean="0"/>
              <a:t>l’urokinase), </a:t>
            </a:r>
          </a:p>
          <a:p>
            <a:pPr marL="0" indent="0">
              <a:lnSpc>
                <a:spcPct val="140000"/>
              </a:lnSpc>
              <a:buFont typeface="Wingdings" charset="0"/>
              <a:buNone/>
              <a:defRPr/>
            </a:pPr>
            <a:r>
              <a:rPr lang="fr-FR" sz="2400" dirty="0" smtClean="0"/>
              <a:t>Réduction des </a:t>
            </a:r>
            <a:r>
              <a:rPr lang="fr-FR" sz="2400" dirty="0"/>
              <a:t>complications chez </a:t>
            </a:r>
            <a:r>
              <a:rPr lang="fr-FR" sz="2400" b="1" dirty="0"/>
              <a:t>86,2 </a:t>
            </a:r>
            <a:r>
              <a:rPr lang="fr-FR" sz="2400" dirty="0"/>
              <a:t>% patients </a:t>
            </a:r>
            <a:r>
              <a:rPr lang="fr-FR" sz="2400" dirty="0" smtClean="0"/>
              <a:t>Aucun </a:t>
            </a:r>
            <a:r>
              <a:rPr lang="fr-FR" sz="2400" dirty="0"/>
              <a:t>décès n’avait été </a:t>
            </a:r>
            <a:r>
              <a:rPr lang="fr-FR" sz="2400" dirty="0" smtClean="0"/>
              <a:t>rapporté</a:t>
            </a:r>
          </a:p>
          <a:p>
            <a:pPr marL="0" indent="0">
              <a:buFont typeface="Wingdings" charset="0"/>
              <a:buNone/>
              <a:defRPr/>
            </a:pPr>
            <a:endParaRPr lang="fr-FR" dirty="0"/>
          </a:p>
          <a:p>
            <a:pPr marL="0" indent="0">
              <a:buFont typeface="Wingdings" charset="0"/>
              <a:buNone/>
              <a:defRPr/>
            </a:pPr>
            <a:endParaRPr lang="fr-FR" dirty="0" smtClean="0"/>
          </a:p>
          <a:p>
            <a:pPr marL="0" indent="0">
              <a:buFont typeface="Wingdings" charset="0"/>
              <a:buNone/>
              <a:defRPr/>
            </a:pPr>
            <a:endParaRPr lang="fr-FR" dirty="0"/>
          </a:p>
          <a:p>
            <a:pPr marL="0" indent="0">
              <a:buFont typeface="Wingdings" charset="0"/>
              <a:buNone/>
              <a:defRPr/>
            </a:pPr>
            <a:endParaRPr lang="fr-FR" dirty="0"/>
          </a:p>
          <a:p>
            <a:pPr marL="0" indent="0">
              <a:buFont typeface="Wingdings" charset="0"/>
              <a:buNone/>
              <a:defRPr/>
            </a:pPr>
            <a:endParaRPr lang="fr-FR" b="1" dirty="0" smtClean="0"/>
          </a:p>
        </p:txBody>
      </p:sp>
      <p:sp>
        <p:nvSpPr>
          <p:cNvPr id="4" name="Titre 1"/>
          <p:cNvSpPr>
            <a:spLocks noGrp="1"/>
          </p:cNvSpPr>
          <p:nvPr>
            <p:ph type="title"/>
          </p:nvPr>
        </p:nvSpPr>
        <p:spPr>
          <a:xfrm>
            <a:off x="250825" y="765175"/>
            <a:ext cx="8001000" cy="674688"/>
          </a:xfrm>
        </p:spPr>
        <p:txBody>
          <a:bodyPr/>
          <a:lstStyle/>
          <a:p>
            <a:pPr>
              <a:defRPr/>
            </a:pPr>
            <a:r>
              <a:rPr lang="fr-FR" sz="4400" b="1" dirty="0" smtClean="0"/>
              <a:t>Traitement</a:t>
            </a:r>
            <a:endParaRPr lang="fr-FR" sz="4400" b="1" dirty="0"/>
          </a:p>
        </p:txBody>
      </p:sp>
      <p:sp>
        <p:nvSpPr>
          <p:cNvPr id="110595" name="ZoneTexte 1"/>
          <p:cNvSpPr txBox="1">
            <a:spLocks noChangeArrowheads="1"/>
          </p:cNvSpPr>
          <p:nvPr/>
        </p:nvSpPr>
        <p:spPr bwMode="auto">
          <a:xfrm>
            <a:off x="107950" y="6092825"/>
            <a:ext cx="8928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600">
                <a:solidFill>
                  <a:srgbClr val="000000"/>
                </a:solidFill>
              </a:rPr>
              <a:t>Wiyeh AB, et al. A systematic review of the efficacy and safety of intrapericardial fibrinolysis in patients with pericardial effusion. </a:t>
            </a:r>
            <a:r>
              <a:rPr lang="en-US" sz="1600" i="1">
                <a:solidFill>
                  <a:srgbClr val="000000"/>
                </a:solidFill>
              </a:rPr>
              <a:t>Int J Cardiol. </a:t>
            </a:r>
            <a:r>
              <a:rPr lang="en-US" sz="1600">
                <a:solidFill>
                  <a:srgbClr val="000000"/>
                </a:solidFill>
              </a:rPr>
              <a:t>2018;250:223–228</a:t>
            </a:r>
          </a:p>
        </p:txBody>
      </p:sp>
      <p:sp>
        <p:nvSpPr>
          <p:cNvPr id="5" name="Rectangle à coins arrondis 4"/>
          <p:cNvSpPr/>
          <p:nvPr/>
        </p:nvSpPr>
        <p:spPr>
          <a:xfrm>
            <a:off x="3924300" y="5300663"/>
            <a:ext cx="4679950" cy="5762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400" b="1" dirty="0"/>
              <a:t>Etudes robustes +++</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773238"/>
            <a:ext cx="9144000" cy="4248150"/>
          </a:xfrm>
        </p:spPr>
        <p:txBody>
          <a:bodyPr>
            <a:normAutofit/>
          </a:bodyPr>
          <a:lstStyle/>
          <a:p>
            <a:pPr marL="0" indent="0">
              <a:buFont typeface="Wingdings" charset="0"/>
              <a:buNone/>
              <a:defRPr/>
            </a:pPr>
            <a:r>
              <a:rPr lang="fr-FR" sz="3200" b="1" dirty="0" smtClean="0"/>
              <a:t>Moyens: instrumentaux</a:t>
            </a:r>
          </a:p>
          <a:p>
            <a:pPr marL="0" indent="0">
              <a:buFont typeface="Wingdings" charset="0"/>
              <a:buNone/>
              <a:defRPr/>
            </a:pPr>
            <a:endParaRPr lang="fr-FR" sz="2400" b="1" dirty="0" smtClean="0">
              <a:latin typeface="Times New Roman" panose="02020603050405020304" pitchFamily="18" charset="0"/>
              <a:cs typeface="Times New Roman" panose="02020603050405020304" pitchFamily="18" charset="0"/>
            </a:endParaRPr>
          </a:p>
          <a:p>
            <a:pPr marL="0" indent="0">
              <a:buFont typeface="Wingdings" charset="0"/>
              <a:buNone/>
              <a:defRPr/>
            </a:pPr>
            <a:r>
              <a:rPr lang="fr-FR" sz="2400" dirty="0" smtClean="0">
                <a:cs typeface="Times New Roman" panose="02020603050405020304" pitchFamily="18" charset="0"/>
              </a:rPr>
              <a:t>La </a:t>
            </a:r>
            <a:r>
              <a:rPr lang="fr-FR" sz="2400" dirty="0" err="1" smtClean="0">
                <a:cs typeface="Times New Roman" panose="02020603050405020304" pitchFamily="18" charset="0"/>
              </a:rPr>
              <a:t>péricardiocentèse</a:t>
            </a:r>
            <a:r>
              <a:rPr lang="fr-FR" sz="2400" dirty="0" smtClean="0">
                <a:cs typeface="Times New Roman" panose="02020603050405020304" pitchFamily="18" charset="0"/>
              </a:rPr>
              <a:t> guidée/</a:t>
            </a:r>
          </a:p>
          <a:p>
            <a:pPr marL="0" indent="0">
              <a:buFont typeface="Wingdings" charset="0"/>
              <a:buNone/>
              <a:defRPr/>
            </a:pPr>
            <a:r>
              <a:rPr lang="fr-FR" sz="2400" dirty="0" smtClean="0">
                <a:cs typeface="Times New Roman" panose="02020603050405020304" pitchFamily="18" charset="0"/>
              </a:rPr>
              <a:t> non </a:t>
            </a:r>
            <a:r>
              <a:rPr lang="fr-FR" sz="2400" dirty="0">
                <a:cs typeface="Times New Roman" panose="02020603050405020304" pitchFamily="18" charset="0"/>
              </a:rPr>
              <a:t>p</a:t>
            </a:r>
            <a:r>
              <a:rPr lang="fr-FR" sz="2400" dirty="0" smtClean="0">
                <a:cs typeface="Times New Roman" panose="02020603050405020304" pitchFamily="18" charset="0"/>
              </a:rPr>
              <a:t>ar Échocardiographie</a:t>
            </a:r>
          </a:p>
          <a:p>
            <a:pPr marL="0" indent="0">
              <a:buFont typeface="Wingdings" charset="0"/>
              <a:buNone/>
              <a:defRPr/>
            </a:pPr>
            <a:r>
              <a:rPr lang="fr-FR" sz="2400" dirty="0">
                <a:cs typeface="Times New Roman" panose="02020603050405020304" pitchFamily="18" charset="0"/>
              </a:rPr>
              <a:t>l</a:t>
            </a:r>
            <a:r>
              <a:rPr lang="fr-FR" sz="2400" dirty="0" smtClean="0">
                <a:cs typeface="Times New Roman" panose="02020603050405020304" pitchFamily="18" charset="0"/>
              </a:rPr>
              <a:t>e traitement de choix pour</a:t>
            </a:r>
          </a:p>
          <a:p>
            <a:pPr marL="0" indent="0">
              <a:buFont typeface="Wingdings" charset="0"/>
              <a:buNone/>
              <a:defRPr/>
            </a:pPr>
            <a:r>
              <a:rPr lang="fr-FR" sz="2400" dirty="0" smtClean="0">
                <a:cs typeface="Times New Roman" panose="02020603050405020304" pitchFamily="18" charset="0"/>
              </a:rPr>
              <a:t>la tamponnade cardiaque.</a:t>
            </a:r>
            <a:endParaRPr lang="en-US" sz="2400" dirty="0" smtClean="0">
              <a:cs typeface="Times New Roman" panose="02020603050405020304" pitchFamily="18" charset="0"/>
            </a:endParaRPr>
          </a:p>
          <a:p>
            <a:pPr marL="0" indent="0">
              <a:buFont typeface="Wingdings" charset="0"/>
              <a:buNone/>
              <a:defRPr/>
            </a:pPr>
            <a:endParaRPr lang="en-US" sz="2400"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5850" y="0"/>
            <a:ext cx="1708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9"/>
          <p:cNvPicPr>
            <a:picLocks noChangeAspect="1"/>
          </p:cNvPicPr>
          <p:nvPr/>
        </p:nvPicPr>
        <p:blipFill>
          <a:blip r:embed="rId4"/>
          <a:srcRect t="6645" b="6645"/>
          <a:stretch>
            <a:fillRect/>
          </a:stretch>
        </p:blipFill>
        <p:spPr bwMode="auto">
          <a:xfrm>
            <a:off x="4840552" y="2996952"/>
            <a:ext cx="4432605"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773238"/>
            <a:ext cx="9144000" cy="4248150"/>
          </a:xfrm>
        </p:spPr>
        <p:txBody>
          <a:bodyPr>
            <a:normAutofit/>
          </a:bodyPr>
          <a:lstStyle/>
          <a:p>
            <a:pPr marL="0" indent="0">
              <a:buFont typeface="Wingdings" charset="0"/>
              <a:buNone/>
              <a:defRPr/>
            </a:pPr>
            <a:r>
              <a:rPr lang="fr-FR" sz="3200" b="1" dirty="0" smtClean="0"/>
              <a:t>Moyens</a:t>
            </a:r>
            <a:r>
              <a:rPr lang="fr-FR" sz="3200" b="1" dirty="0"/>
              <a:t> </a:t>
            </a:r>
            <a:r>
              <a:rPr lang="fr-FR" sz="3200" b="1" dirty="0" smtClean="0"/>
              <a:t>chirurgicaux</a:t>
            </a:r>
          </a:p>
          <a:p>
            <a:pPr marL="0" indent="0">
              <a:lnSpc>
                <a:spcPct val="130000"/>
              </a:lnSpc>
              <a:buNone/>
              <a:defRPr/>
            </a:pPr>
            <a:endParaRPr lang="fr-FR" sz="2400" b="1" dirty="0" smtClean="0">
              <a:latin typeface="Times New Roman" panose="02020603050405020304" pitchFamily="18" charset="0"/>
              <a:cs typeface="Times New Roman" panose="02020603050405020304" pitchFamily="18" charset="0"/>
            </a:endParaRPr>
          </a:p>
          <a:p>
            <a:pPr>
              <a:lnSpc>
                <a:spcPct val="130000"/>
              </a:lnSpc>
              <a:buFont typeface="Wingdings" charset="2"/>
              <a:buChar char="§"/>
              <a:defRPr/>
            </a:pPr>
            <a:r>
              <a:rPr lang="fr-FR" sz="2400" dirty="0" smtClean="0">
                <a:cs typeface="Times New Roman" panose="02020603050405020304" pitchFamily="18" charset="0"/>
              </a:rPr>
              <a:t>Drainage </a:t>
            </a:r>
          </a:p>
          <a:p>
            <a:pPr>
              <a:lnSpc>
                <a:spcPct val="130000"/>
              </a:lnSpc>
              <a:buFont typeface="Wingdings" charset="2"/>
              <a:buChar char="§"/>
              <a:defRPr/>
            </a:pPr>
            <a:r>
              <a:rPr lang="fr-FR" sz="2400" dirty="0" smtClean="0">
                <a:cs typeface="Times New Roman" panose="02020603050405020304" pitchFamily="18" charset="0"/>
              </a:rPr>
              <a:t>Fenêtre pleuro-péricardique</a:t>
            </a:r>
          </a:p>
          <a:p>
            <a:pPr>
              <a:lnSpc>
                <a:spcPct val="130000"/>
              </a:lnSpc>
              <a:buFont typeface="Wingdings" charset="2"/>
              <a:buChar char="§"/>
              <a:defRPr/>
            </a:pPr>
            <a:r>
              <a:rPr lang="fr-FR" sz="2400" dirty="0" err="1" smtClean="0">
                <a:cs typeface="Times New Roman" panose="02020603050405020304" pitchFamily="18" charset="0"/>
              </a:rPr>
              <a:t>Péricardectomie</a:t>
            </a:r>
            <a:endParaRPr lang="en-US" sz="2400" dirty="0"/>
          </a:p>
        </p:txBody>
      </p:sp>
      <p:sp>
        <p:nvSpPr>
          <p:cNvPr id="3" name="Titre 1"/>
          <p:cNvSpPr>
            <a:spLocks noGrp="1"/>
          </p:cNvSpPr>
          <p:nvPr>
            <p:ph type="title"/>
          </p:nvPr>
        </p:nvSpPr>
        <p:spPr/>
        <p:txBody>
          <a:bodyPr/>
          <a:lstStyle/>
          <a:p>
            <a:pPr>
              <a:defRPr/>
            </a:pPr>
            <a:r>
              <a:rPr lang="fr-FR" sz="4400" b="1" dirty="0" smtClean="0"/>
              <a:t>Traitement</a:t>
            </a:r>
            <a:r>
              <a:rPr lang="fr-FR" dirty="0" smtClean="0"/>
              <a:t> </a:t>
            </a:r>
            <a:endParaRPr lang="fr-FR" dirty="0"/>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5850" y="0"/>
            <a:ext cx="17081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9909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3" y="2133600"/>
            <a:ext cx="9037637" cy="4514850"/>
          </a:xfrm>
        </p:spPr>
        <p:txBody>
          <a:bodyPr>
            <a:normAutofit fontScale="77500" lnSpcReduction="20000"/>
          </a:bodyPr>
          <a:lstStyle/>
          <a:p>
            <a:pPr marL="0" indent="0">
              <a:buFont typeface="Wingdings" charset="0"/>
              <a:buNone/>
              <a:defRPr/>
            </a:pPr>
            <a:endParaRPr lang="fr-FR" dirty="0" smtClean="0"/>
          </a:p>
          <a:p>
            <a:pPr>
              <a:defRPr/>
            </a:pPr>
            <a:r>
              <a:rPr lang="fr-FR" dirty="0"/>
              <a:t>Un </a:t>
            </a:r>
            <a:r>
              <a:rPr lang="fr-FR" b="1" dirty="0"/>
              <a:t>traitement antituberculeux </a:t>
            </a:r>
            <a:r>
              <a:rPr lang="fr-FR" dirty="0"/>
              <a:t>standard pendant 6 mois est recommandé pour la prévention d’une constriction péricardique tuberculeuse (I, C</a:t>
            </a:r>
            <a:r>
              <a:rPr lang="fr-FR" dirty="0" smtClean="0"/>
              <a:t>).</a:t>
            </a:r>
          </a:p>
          <a:p>
            <a:pPr>
              <a:defRPr/>
            </a:pPr>
            <a:endParaRPr lang="fr-FR" dirty="0"/>
          </a:p>
          <a:p>
            <a:pPr>
              <a:defRPr/>
            </a:pPr>
            <a:r>
              <a:rPr lang="fr-FR" b="1" dirty="0"/>
              <a:t>L’urokinase </a:t>
            </a:r>
            <a:r>
              <a:rPr lang="fr-FR" b="1" dirty="0" err="1"/>
              <a:t>intrapéricardique</a:t>
            </a:r>
            <a:r>
              <a:rPr lang="fr-FR" b="1" dirty="0"/>
              <a:t> </a:t>
            </a:r>
            <a:r>
              <a:rPr lang="fr-FR" dirty="0"/>
              <a:t>peut être envisagée pour réduire le risque de constriction dans les péricardites tuberculeuses liquidiennes (</a:t>
            </a:r>
            <a:r>
              <a:rPr lang="fr-FR" dirty="0" err="1"/>
              <a:t>IIb</a:t>
            </a:r>
            <a:r>
              <a:rPr lang="fr-FR" dirty="0"/>
              <a:t>, C).</a:t>
            </a:r>
          </a:p>
          <a:p>
            <a:pPr>
              <a:defRPr/>
            </a:pPr>
            <a:endParaRPr lang="fr-FR" dirty="0" smtClean="0"/>
          </a:p>
          <a:p>
            <a:pPr marL="0" indent="0">
              <a:buFont typeface="Wingdings" charset="0"/>
              <a:buNone/>
              <a:defRPr/>
            </a:pPr>
            <a:r>
              <a:rPr lang="fr-FR" dirty="0" smtClean="0"/>
              <a:t>                                                                                  ESC GUIDELINES 2015 </a:t>
            </a:r>
            <a:endParaRPr lang="en-US" dirty="0"/>
          </a:p>
        </p:txBody>
      </p:sp>
      <p:pic>
        <p:nvPicPr>
          <p:cNvPr id="1116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5324475"/>
            <a:ext cx="14859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2420938"/>
            <a:ext cx="7886700" cy="279400"/>
          </a:xfrm>
        </p:spPr>
        <p:txBody>
          <a:bodyPr>
            <a:normAutofit fontScale="90000"/>
          </a:bodyPr>
          <a:lstStyle/>
          <a:p>
            <a:pPr>
              <a:defRPr/>
            </a:pP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smtClean="0"/>
              <a:t>Indications</a:t>
            </a:r>
            <a:r>
              <a:rPr lang="fr-FR" b="1" u="sng" dirty="0"/>
              <a:t/>
            </a:r>
            <a:br>
              <a:rPr lang="fr-FR" b="1" u="sng" dirty="0"/>
            </a:br>
            <a:endParaRPr lang="en-US" dirty="0"/>
          </a:p>
        </p:txBody>
      </p:sp>
      <p:sp>
        <p:nvSpPr>
          <p:cNvPr id="6" name="Titre 1"/>
          <p:cNvSpPr txBox="1">
            <a:spLocks/>
          </p:cNvSpPr>
          <p:nvPr/>
        </p:nvSpPr>
        <p:spPr bwMode="auto">
          <a:xfrm>
            <a:off x="251520" y="260648"/>
            <a:ext cx="800100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a:lstStyle>
          <a:p>
            <a:pPr>
              <a:defRPr/>
            </a:pPr>
            <a:r>
              <a:rPr lang="fr-FR" sz="4400" b="1" smtClean="0"/>
              <a:t>Traitement</a:t>
            </a:r>
            <a:endParaRPr lang="fr-FR" sz="4400" b="1"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3600"/>
            <a:ext cx="9067800" cy="4514850"/>
          </a:xfrm>
        </p:spPr>
        <p:txBody>
          <a:bodyPr>
            <a:normAutofit fontScale="77500" lnSpcReduction="20000"/>
          </a:bodyPr>
          <a:lstStyle/>
          <a:p>
            <a:pPr>
              <a:defRPr/>
            </a:pPr>
            <a:r>
              <a:rPr lang="fr-FR" b="1" dirty="0"/>
              <a:t>Z</a:t>
            </a:r>
            <a:r>
              <a:rPr lang="fr-FR" b="1" dirty="0" smtClean="0"/>
              <a:t>one non endémique</a:t>
            </a:r>
            <a:r>
              <a:rPr lang="fr-FR" dirty="0" smtClean="0"/>
              <a:t>, un traitement antituberculeux empirique n’est pas recommandé lorsque le diagnostic de péricardite tuberculeuse n’a pas été fait (III, C).</a:t>
            </a:r>
          </a:p>
          <a:p>
            <a:pPr>
              <a:defRPr/>
            </a:pPr>
            <a:endParaRPr lang="fr-FR" dirty="0" smtClean="0"/>
          </a:p>
          <a:p>
            <a:pPr>
              <a:defRPr/>
            </a:pPr>
            <a:r>
              <a:rPr lang="fr-FR" b="1" dirty="0"/>
              <a:t>Z</a:t>
            </a:r>
            <a:r>
              <a:rPr lang="fr-FR" b="1" dirty="0" smtClean="0"/>
              <a:t>one endémique</a:t>
            </a:r>
            <a:r>
              <a:rPr lang="fr-FR" dirty="0" smtClean="0"/>
              <a:t>, un traitement antituberculeux empirique est recommandé en cas d’exsudat péricardique, après exclusion des autres causes (I, C).</a:t>
            </a:r>
          </a:p>
          <a:p>
            <a:pPr>
              <a:defRPr/>
            </a:pPr>
            <a:endParaRPr lang="fr-FR" dirty="0" smtClean="0"/>
          </a:p>
          <a:p>
            <a:pPr>
              <a:defRPr/>
            </a:pPr>
            <a:r>
              <a:rPr lang="fr-FR" dirty="0" smtClean="0"/>
              <a:t>Un </a:t>
            </a:r>
            <a:r>
              <a:rPr lang="fr-FR" b="1" dirty="0" smtClean="0"/>
              <a:t>traitement corticoïde </a:t>
            </a:r>
            <a:r>
              <a:rPr lang="fr-FR" dirty="0" smtClean="0"/>
              <a:t>adjuvant peut être envisagé chez les patients non porteurs du VIH (</a:t>
            </a:r>
            <a:r>
              <a:rPr lang="fr-FR" dirty="0" err="1" smtClean="0"/>
              <a:t>IIb</a:t>
            </a:r>
            <a:r>
              <a:rPr lang="fr-FR" dirty="0" smtClean="0"/>
              <a:t>, C).</a:t>
            </a:r>
          </a:p>
          <a:p>
            <a:pPr>
              <a:defRPr/>
            </a:pPr>
            <a:endParaRPr lang="fr-FR" dirty="0" smtClean="0"/>
          </a:p>
          <a:p>
            <a:pPr marL="0" indent="0">
              <a:buFont typeface="Wingdings" charset="0"/>
              <a:buNone/>
              <a:defRPr/>
            </a:pPr>
            <a:r>
              <a:rPr lang="fr-FR" dirty="0" smtClean="0"/>
              <a:t>                                                                                  ESC GUIDELINES 2015 </a:t>
            </a:r>
            <a:endParaRPr lang="en-US" dirty="0"/>
          </a:p>
        </p:txBody>
      </p:sp>
      <p:pic>
        <p:nvPicPr>
          <p:cNvPr id="1126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5324475"/>
            <a:ext cx="14859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2420938"/>
            <a:ext cx="7886700" cy="279400"/>
          </a:xfrm>
        </p:spPr>
        <p:txBody>
          <a:bodyPr>
            <a:normAutofit fontScale="90000"/>
          </a:bodyPr>
          <a:lstStyle/>
          <a:p>
            <a:pPr>
              <a:defRPr/>
            </a:pP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smtClean="0"/>
              <a:t>Indications</a:t>
            </a:r>
            <a:r>
              <a:rPr lang="fr-FR" b="1" u="sng" dirty="0"/>
              <a:t/>
            </a:r>
            <a:br>
              <a:rPr lang="fr-FR" b="1" u="sng" dirty="0"/>
            </a:br>
            <a:endParaRPr lang="en-US" dirty="0"/>
          </a:p>
        </p:txBody>
      </p:sp>
      <p:sp>
        <p:nvSpPr>
          <p:cNvPr id="6" name="Titre 1"/>
          <p:cNvSpPr txBox="1">
            <a:spLocks/>
          </p:cNvSpPr>
          <p:nvPr/>
        </p:nvSpPr>
        <p:spPr bwMode="auto">
          <a:xfrm>
            <a:off x="250825" y="765175"/>
            <a:ext cx="800100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a:lstStyle>
          <a:p>
            <a:pPr>
              <a:defRPr/>
            </a:pPr>
            <a:r>
              <a:rPr lang="fr-FR" sz="4400" b="1" smtClean="0"/>
              <a:t>Traitement</a:t>
            </a:r>
            <a:endParaRPr lang="fr-FR" sz="44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fr-FR" b="1" smtClean="0"/>
              <a:t>Péricardite sèche </a:t>
            </a:r>
          </a:p>
        </p:txBody>
      </p:sp>
      <p:sp>
        <p:nvSpPr>
          <p:cNvPr id="96259" name="Rectangle 3"/>
          <p:cNvSpPr>
            <a:spLocks noGrp="1" noChangeArrowheads="1"/>
          </p:cNvSpPr>
          <p:nvPr>
            <p:ph type="body" idx="1"/>
          </p:nvPr>
        </p:nvSpPr>
        <p:spPr/>
        <p:txBody>
          <a:bodyPr/>
          <a:lstStyle/>
          <a:p>
            <a:pPr eaLnBrk="1" hangingPunct="1">
              <a:defRPr/>
            </a:pPr>
            <a:endParaRPr lang="fr-FR" smtClean="0"/>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89325"/>
            <a:ext cx="8208963"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1113"/>
            <a:ext cx="8172450"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6262" name="Rectangle 6"/>
          <p:cNvSpPr>
            <a:spLocks noChangeArrowheads="1"/>
          </p:cNvSpPr>
          <p:nvPr/>
        </p:nvSpPr>
        <p:spPr bwMode="auto">
          <a:xfrm>
            <a:off x="7480300" y="0"/>
            <a:ext cx="1657350" cy="19891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b="1" dirty="0">
                <a:cs typeface="Arial" charset="0"/>
              </a:rPr>
              <a:t>Péricarde </a:t>
            </a:r>
          </a:p>
          <a:p>
            <a:pPr algn="ctr">
              <a:defRPr/>
            </a:pPr>
            <a:r>
              <a:rPr lang="fr-FR" b="1" dirty="0">
                <a:cs typeface="Arial" charset="0"/>
              </a:rPr>
              <a:t>normal </a:t>
            </a:r>
          </a:p>
          <a:p>
            <a:pPr algn="ctr">
              <a:defRPr/>
            </a:pPr>
            <a:r>
              <a:rPr lang="fr-FR" b="1" dirty="0">
                <a:cs typeface="Arial" charset="0"/>
              </a:rPr>
              <a:t>poli</a:t>
            </a:r>
          </a:p>
        </p:txBody>
      </p:sp>
      <p:sp>
        <p:nvSpPr>
          <p:cNvPr id="7" name="Rectangle 6"/>
          <p:cNvSpPr>
            <a:spLocks noChangeArrowheads="1"/>
          </p:cNvSpPr>
          <p:nvPr/>
        </p:nvSpPr>
        <p:spPr bwMode="auto">
          <a:xfrm>
            <a:off x="5940425" y="5491163"/>
            <a:ext cx="3203575" cy="13398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b="1" dirty="0">
                <a:cs typeface="Arial" charset="0"/>
              </a:rPr>
              <a:t>Dépôt de fibrine </a:t>
            </a:r>
          </a:p>
          <a:p>
            <a:pPr algn="ctr">
              <a:defRPr/>
            </a:pPr>
            <a:r>
              <a:rPr lang="fr-FR" i="1" dirty="0"/>
              <a:t>« langue chat »,</a:t>
            </a:r>
          </a:p>
          <a:p>
            <a:pPr algn="ctr">
              <a:defRPr/>
            </a:pPr>
            <a:r>
              <a:rPr lang="fr-FR" i="1" dirty="0"/>
              <a:t> « tartine de pain beurré » </a:t>
            </a:r>
            <a:r>
              <a:rPr lang="fr-FR" b="1" dirty="0">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3600"/>
            <a:ext cx="9067800" cy="4514850"/>
          </a:xfrm>
        </p:spPr>
        <p:txBody>
          <a:bodyPr>
            <a:normAutofit/>
          </a:bodyPr>
          <a:lstStyle/>
          <a:p>
            <a:pPr>
              <a:lnSpc>
                <a:spcPct val="150000"/>
              </a:lnSpc>
            </a:pPr>
            <a:r>
              <a:rPr lang="fr-FR" sz="2000" dirty="0">
                <a:latin typeface="Verdana" charset="0"/>
                <a:ea typeface="ＭＳ Ｐゴシック" charset="0"/>
              </a:rPr>
              <a:t>En cas de péricardite tuberculeuse constrictive, </a:t>
            </a:r>
            <a:r>
              <a:rPr lang="fr-FR" sz="2000" b="1" dirty="0">
                <a:latin typeface="Verdana" charset="0"/>
                <a:ea typeface="ＭＳ Ｐゴシック" charset="0"/>
              </a:rPr>
              <a:t>une </a:t>
            </a:r>
            <a:r>
              <a:rPr lang="fr-FR" sz="2000" b="1" dirty="0" err="1">
                <a:latin typeface="Verdana" charset="0"/>
                <a:ea typeface="ＭＳ Ｐゴシック" charset="0"/>
              </a:rPr>
              <a:t>péricardectomie</a:t>
            </a:r>
            <a:r>
              <a:rPr lang="fr-FR" sz="2000" b="1" dirty="0">
                <a:latin typeface="Verdana" charset="0"/>
                <a:ea typeface="ＭＳ Ｐゴシック" charset="0"/>
              </a:rPr>
              <a:t> </a:t>
            </a:r>
            <a:r>
              <a:rPr lang="fr-FR" sz="2000" dirty="0">
                <a:latin typeface="Verdana" charset="0"/>
                <a:ea typeface="ＭＳ Ｐゴシック" charset="0"/>
              </a:rPr>
              <a:t>est recommandée si l’état du patient ne s’améliore pas ou se détériore après 4 à 8 semaines de traitement antituberculeux (I, C).</a:t>
            </a:r>
          </a:p>
          <a:p>
            <a:pPr marL="0" indent="0">
              <a:lnSpc>
                <a:spcPct val="130000"/>
              </a:lnSpc>
              <a:buNone/>
            </a:pPr>
            <a:endParaRPr lang="fr-FR" sz="1900" dirty="0">
              <a:latin typeface="Verdana" charset="0"/>
              <a:ea typeface="ＭＳ Ｐゴシック" charset="0"/>
            </a:endParaRPr>
          </a:p>
        </p:txBody>
      </p:sp>
      <p:pic>
        <p:nvPicPr>
          <p:cNvPr id="1136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5097" y="5760640"/>
            <a:ext cx="1178903"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2420938"/>
            <a:ext cx="7886700" cy="279400"/>
          </a:xfrm>
        </p:spPr>
        <p:txBody>
          <a:bodyPr>
            <a:normAutofit fontScale="90000"/>
          </a:bodyPr>
          <a:lstStyle/>
          <a:p>
            <a:pPr>
              <a:defRPr/>
            </a:pP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a:t/>
            </a:r>
            <a:br>
              <a:rPr lang="fr-FR" b="1" u="sng" dirty="0"/>
            </a:br>
            <a:r>
              <a:rPr lang="fr-FR" b="1" u="sng" dirty="0" smtClean="0"/>
              <a:t/>
            </a:r>
            <a:br>
              <a:rPr lang="fr-FR" b="1" u="sng" dirty="0" smtClean="0"/>
            </a:br>
            <a:r>
              <a:rPr lang="fr-FR" b="1" u="sng" dirty="0" smtClean="0"/>
              <a:t>Indications</a:t>
            </a:r>
            <a:r>
              <a:rPr lang="fr-FR" b="1" u="sng" dirty="0"/>
              <a:t/>
            </a:r>
            <a:br>
              <a:rPr lang="fr-FR" b="1" u="sng" dirty="0"/>
            </a:br>
            <a:endParaRPr lang="en-US" dirty="0"/>
          </a:p>
        </p:txBody>
      </p:sp>
      <p:sp>
        <p:nvSpPr>
          <p:cNvPr id="6" name="Titre 1"/>
          <p:cNvSpPr txBox="1">
            <a:spLocks/>
          </p:cNvSpPr>
          <p:nvPr/>
        </p:nvSpPr>
        <p:spPr bwMode="auto">
          <a:xfrm>
            <a:off x="250825" y="765175"/>
            <a:ext cx="800100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charset="0"/>
                <a:ea typeface="ＭＳ Ｐゴシック" charset="0"/>
                <a:cs typeface="Arial" charset="0"/>
              </a:defRPr>
            </a:lvl2pPr>
            <a:lvl3pPr algn="l" rtl="0" eaLnBrk="0" fontAlgn="base" hangingPunct="0">
              <a:spcBef>
                <a:spcPct val="0"/>
              </a:spcBef>
              <a:spcAft>
                <a:spcPct val="0"/>
              </a:spcAft>
              <a:defRPr sz="3800">
                <a:solidFill>
                  <a:schemeClr val="tx2"/>
                </a:solidFill>
                <a:latin typeface="Verdana" charset="0"/>
                <a:ea typeface="ＭＳ Ｐゴシック" charset="0"/>
                <a:cs typeface="Arial" charset="0"/>
              </a:defRPr>
            </a:lvl3pPr>
            <a:lvl4pPr algn="l" rtl="0" eaLnBrk="0" fontAlgn="base" hangingPunct="0">
              <a:spcBef>
                <a:spcPct val="0"/>
              </a:spcBef>
              <a:spcAft>
                <a:spcPct val="0"/>
              </a:spcAft>
              <a:defRPr sz="3800">
                <a:solidFill>
                  <a:schemeClr val="tx2"/>
                </a:solidFill>
                <a:latin typeface="Verdana" charset="0"/>
                <a:ea typeface="ＭＳ Ｐゴシック" charset="0"/>
                <a:cs typeface="Arial" charset="0"/>
              </a:defRPr>
            </a:lvl4pPr>
            <a:lvl5pPr algn="l" rtl="0" eaLnBrk="0" fontAlgn="base" hangingPunct="0">
              <a:spcBef>
                <a:spcPct val="0"/>
              </a:spcBef>
              <a:spcAft>
                <a:spcPct val="0"/>
              </a:spcAft>
              <a:defRPr sz="3800">
                <a:solidFill>
                  <a:schemeClr val="tx2"/>
                </a:solidFill>
                <a:latin typeface="Verdana" charset="0"/>
                <a:ea typeface="ＭＳ Ｐゴシック" charset="0"/>
                <a:cs typeface="Arial" charset="0"/>
              </a:defRPr>
            </a:lvl5pPr>
            <a:lvl6pPr marL="457200" algn="l" rtl="0" fontAlgn="base">
              <a:spcBef>
                <a:spcPct val="0"/>
              </a:spcBef>
              <a:spcAft>
                <a:spcPct val="0"/>
              </a:spcAft>
              <a:defRPr sz="3800">
                <a:solidFill>
                  <a:schemeClr val="tx2"/>
                </a:solidFill>
                <a:latin typeface="Verdana" charset="0"/>
                <a:ea typeface="ＭＳ Ｐゴシック" charset="0"/>
                <a:cs typeface="Arial" charset="0"/>
              </a:defRPr>
            </a:lvl6pPr>
            <a:lvl7pPr marL="914400" algn="l" rtl="0" fontAlgn="base">
              <a:spcBef>
                <a:spcPct val="0"/>
              </a:spcBef>
              <a:spcAft>
                <a:spcPct val="0"/>
              </a:spcAft>
              <a:defRPr sz="3800">
                <a:solidFill>
                  <a:schemeClr val="tx2"/>
                </a:solidFill>
                <a:latin typeface="Verdana" charset="0"/>
                <a:ea typeface="ＭＳ Ｐゴシック" charset="0"/>
                <a:cs typeface="Arial" charset="0"/>
              </a:defRPr>
            </a:lvl7pPr>
            <a:lvl8pPr marL="1371600" algn="l" rtl="0" fontAlgn="base">
              <a:spcBef>
                <a:spcPct val="0"/>
              </a:spcBef>
              <a:spcAft>
                <a:spcPct val="0"/>
              </a:spcAft>
              <a:defRPr sz="3800">
                <a:solidFill>
                  <a:schemeClr val="tx2"/>
                </a:solidFill>
                <a:latin typeface="Verdana" charset="0"/>
                <a:ea typeface="ＭＳ Ｐゴシック" charset="0"/>
                <a:cs typeface="Arial" charset="0"/>
              </a:defRPr>
            </a:lvl8pPr>
            <a:lvl9pPr marL="1828800" algn="l" rtl="0" fontAlgn="base">
              <a:spcBef>
                <a:spcPct val="0"/>
              </a:spcBef>
              <a:spcAft>
                <a:spcPct val="0"/>
              </a:spcAft>
              <a:defRPr sz="3800">
                <a:solidFill>
                  <a:schemeClr val="tx2"/>
                </a:solidFill>
                <a:latin typeface="Verdana" charset="0"/>
                <a:ea typeface="ＭＳ Ｐゴシック" charset="0"/>
                <a:cs typeface="Arial" charset="0"/>
              </a:defRPr>
            </a:lvl9pPr>
          </a:lstStyle>
          <a:p>
            <a:pPr>
              <a:defRPr/>
            </a:pPr>
            <a:r>
              <a:rPr lang="fr-FR" sz="4400" b="1" smtClean="0"/>
              <a:t>Traitement</a:t>
            </a:r>
            <a:endParaRPr lang="fr-FR" sz="4400" b="1"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78698" y="1700808"/>
            <a:ext cx="8885789" cy="5157193"/>
          </a:xfrm>
        </p:spPr>
        <p:txBody>
          <a:bodyPr>
            <a:normAutofit/>
          </a:bodyPr>
          <a:lstStyle/>
          <a:p>
            <a:pPr marL="0" indent="0">
              <a:buNone/>
            </a:pPr>
            <a:r>
              <a:rPr lang="fr-FR" sz="2400" b="1" dirty="0" smtClean="0"/>
              <a:t>1</a:t>
            </a:r>
            <a:r>
              <a:rPr lang="fr-FR" sz="2400" b="1" dirty="0"/>
              <a:t>-Antituberculeux: </a:t>
            </a:r>
          </a:p>
          <a:p>
            <a:pPr marL="0" indent="0">
              <a:buNone/>
            </a:pPr>
            <a:r>
              <a:rPr lang="fr-FR" sz="2400" dirty="0"/>
              <a:t>     Oui </a:t>
            </a:r>
            <a:r>
              <a:rPr lang="fr-FR" sz="2400" dirty="0" smtClean="0"/>
              <a:t>en zone d’endémie (</a:t>
            </a:r>
            <a:r>
              <a:rPr lang="fr-FR" sz="2400" dirty="0"/>
              <a:t>ESC 2015)    IDRT limite</a:t>
            </a:r>
          </a:p>
          <a:p>
            <a:pPr marL="0" indent="0">
              <a:buNone/>
            </a:pPr>
            <a:r>
              <a:rPr lang="fr-FR" sz="2400" b="1" dirty="0"/>
              <a:t>     </a:t>
            </a:r>
            <a:r>
              <a:rPr lang="fr-FR" sz="2400" dirty="0"/>
              <a:t>Oui </a:t>
            </a:r>
            <a:r>
              <a:rPr lang="fr-FR" sz="2400" b="1" dirty="0"/>
              <a:t>6</a:t>
            </a:r>
            <a:r>
              <a:rPr lang="fr-FR" sz="2400" dirty="0"/>
              <a:t> mois, </a:t>
            </a:r>
          </a:p>
          <a:p>
            <a:pPr marL="0" indent="0">
              <a:buNone/>
            </a:pPr>
            <a:r>
              <a:rPr lang="fr-FR" sz="2400" b="1" dirty="0" smtClean="0"/>
              <a:t>2-Ponction péricardique: </a:t>
            </a:r>
          </a:p>
          <a:p>
            <a:pPr marL="0" indent="0">
              <a:buNone/>
            </a:pPr>
            <a:r>
              <a:rPr lang="fr-FR" sz="2400" dirty="0" smtClean="0"/>
              <a:t>     Diagnostique  Oui  (ESC 2015)</a:t>
            </a:r>
          </a:p>
          <a:p>
            <a:pPr marL="0" indent="0">
              <a:buNone/>
            </a:pPr>
            <a:r>
              <a:rPr lang="fr-FR" sz="2400" dirty="0" smtClean="0"/>
              <a:t>     Tamponnade Oui  (ESC 2015)</a:t>
            </a:r>
            <a:endParaRPr lang="fr-FR" sz="2400" dirty="0"/>
          </a:p>
          <a:p>
            <a:pPr marL="0" indent="0">
              <a:buNone/>
            </a:pPr>
            <a:r>
              <a:rPr lang="fr-FR" sz="2400" b="1" dirty="0" smtClean="0"/>
              <a:t>3-Corticoïdes</a:t>
            </a:r>
            <a:r>
              <a:rPr lang="fr-FR" sz="2400" dirty="0" smtClean="0"/>
              <a:t>:</a:t>
            </a:r>
          </a:p>
          <a:p>
            <a:pPr marL="0" indent="0">
              <a:buNone/>
            </a:pPr>
            <a:r>
              <a:rPr lang="fr-FR" sz="2400" dirty="0" smtClean="0"/>
              <a:t>     Oui mais       Après sérologie VIH (-)</a:t>
            </a:r>
          </a:p>
          <a:p>
            <a:pPr marL="0" indent="0">
              <a:buNone/>
            </a:pPr>
            <a:r>
              <a:rPr lang="fr-FR" sz="2400" b="1" dirty="0" smtClean="0"/>
              <a:t>     0,5 </a:t>
            </a:r>
            <a:r>
              <a:rPr lang="fr-FR" sz="2400" dirty="0" smtClean="0"/>
              <a:t>mg/kg (ESC 2015)</a:t>
            </a:r>
          </a:p>
          <a:p>
            <a:pPr marL="0" indent="0">
              <a:buNone/>
            </a:pPr>
            <a:r>
              <a:rPr lang="fr-FR" sz="2400" b="1" dirty="0" smtClean="0"/>
              <a:t>     1</a:t>
            </a:r>
            <a:r>
              <a:rPr lang="fr-FR" sz="2400" dirty="0" smtClean="0"/>
              <a:t> mg/kg </a:t>
            </a:r>
            <a:r>
              <a:rPr lang="fr-FR" sz="1600" dirty="0" smtClean="0"/>
              <a:t>(</a:t>
            </a:r>
            <a:r>
              <a:rPr lang="en-US" sz="1600" kern="1200" dirty="0"/>
              <a:t>José </a:t>
            </a:r>
            <a:r>
              <a:rPr lang="en-US" sz="1600" kern="1200" dirty="0" smtClean="0"/>
              <a:t>PL</a:t>
            </a:r>
            <a:r>
              <a:rPr lang="en-US" sz="1600" kern="1200" dirty="0"/>
              <a:t>.</a:t>
            </a:r>
            <a:r>
              <a:rPr lang="en-US" sz="1600" kern="1200" dirty="0" smtClean="0"/>
              <a:t> Journal of the American </a:t>
            </a:r>
            <a:r>
              <a:rPr lang="en-US" sz="1600" kern="1200" dirty="0"/>
              <a:t>Heart Association. </a:t>
            </a:r>
            <a:r>
              <a:rPr lang="en-US" sz="1600" kern="1200" dirty="0" smtClean="0"/>
              <a:t>2021;10</a:t>
            </a:r>
            <a:r>
              <a:rPr lang="en-US" sz="1600" kern="1200" dirty="0"/>
              <a:t>)</a:t>
            </a:r>
          </a:p>
          <a:p>
            <a:pPr marL="0" indent="0">
              <a:buNone/>
            </a:pPr>
            <a:endParaRPr lang="fr-FR" sz="2400" dirty="0" smtClean="0"/>
          </a:p>
        </p:txBody>
      </p:sp>
      <p:sp>
        <p:nvSpPr>
          <p:cNvPr id="3" name="Rectangle 2"/>
          <p:cNvSpPr>
            <a:spLocks noGrp="1" noChangeArrowheads="1"/>
          </p:cNvSpPr>
          <p:nvPr>
            <p:ph type="title"/>
          </p:nvPr>
        </p:nvSpPr>
        <p:spPr>
          <a:xfrm>
            <a:off x="574674" y="304800"/>
            <a:ext cx="8461821" cy="1216025"/>
          </a:xfrm>
        </p:spPr>
        <p:txBody>
          <a:bodyPr/>
          <a:lstStyle/>
          <a:p>
            <a:pPr eaLnBrk="1" hangingPunct="1">
              <a:defRPr/>
            </a:pPr>
            <a:r>
              <a:rPr lang="fr-FR" sz="4800" b="1" dirty="0" smtClean="0"/>
              <a:t>Cas clinique (réponses)</a:t>
            </a:r>
          </a:p>
        </p:txBody>
      </p:sp>
    </p:spTree>
    <p:extLst>
      <p:ext uri="{BB962C8B-B14F-4D97-AF65-F5344CB8AC3E}">
        <p14:creationId xmlns:p14="http://schemas.microsoft.com/office/powerpoint/2010/main" val="283085334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78698" y="1656183"/>
            <a:ext cx="8957797" cy="5157193"/>
          </a:xfrm>
        </p:spPr>
        <p:txBody>
          <a:bodyPr>
            <a:normAutofit/>
          </a:bodyPr>
          <a:lstStyle/>
          <a:p>
            <a:pPr marL="0" indent="0">
              <a:lnSpc>
                <a:spcPct val="130000"/>
              </a:lnSpc>
              <a:buNone/>
            </a:pPr>
            <a:r>
              <a:rPr lang="fr-FR" sz="2800" b="1" dirty="0" smtClean="0"/>
              <a:t>4-Thrombolyse intra péricardique possible </a:t>
            </a:r>
          </a:p>
          <a:p>
            <a:pPr marL="0" indent="0">
              <a:lnSpc>
                <a:spcPct val="130000"/>
              </a:lnSpc>
              <a:buNone/>
            </a:pPr>
            <a:r>
              <a:rPr lang="fr-FR" sz="2800" dirty="0" smtClean="0"/>
              <a:t>Oui (ESC 2015)</a:t>
            </a:r>
          </a:p>
          <a:p>
            <a:pPr marL="0" indent="0">
              <a:lnSpc>
                <a:spcPct val="130000"/>
              </a:lnSpc>
              <a:buNone/>
            </a:pPr>
            <a:r>
              <a:rPr lang="fr-FR" sz="2800" b="1" dirty="0" smtClean="0"/>
              <a:t>5-Colchicine</a:t>
            </a:r>
          </a:p>
          <a:p>
            <a:pPr marL="0" indent="0">
              <a:lnSpc>
                <a:spcPct val="130000"/>
              </a:lnSpc>
              <a:buNone/>
            </a:pPr>
            <a:r>
              <a:rPr lang="fr-FR" sz="2800" dirty="0" smtClean="0"/>
              <a:t>Effet neutre</a:t>
            </a:r>
          </a:p>
          <a:p>
            <a:pPr marL="0" indent="0">
              <a:buNone/>
            </a:pPr>
            <a:endParaRPr lang="fr-FR" sz="2400" dirty="0"/>
          </a:p>
        </p:txBody>
      </p:sp>
      <p:sp>
        <p:nvSpPr>
          <p:cNvPr id="3" name="Rectangle 2"/>
          <p:cNvSpPr>
            <a:spLocks noGrp="1" noChangeArrowheads="1"/>
          </p:cNvSpPr>
          <p:nvPr>
            <p:ph type="title"/>
          </p:nvPr>
        </p:nvSpPr>
        <p:spPr>
          <a:xfrm>
            <a:off x="107504" y="304800"/>
            <a:ext cx="8712967" cy="1216025"/>
          </a:xfrm>
        </p:spPr>
        <p:txBody>
          <a:bodyPr/>
          <a:lstStyle/>
          <a:p>
            <a:pPr eaLnBrk="1" hangingPunct="1">
              <a:defRPr/>
            </a:pPr>
            <a:r>
              <a:rPr lang="fr-FR" sz="4800" b="1" dirty="0" smtClean="0"/>
              <a:t>Cas clinique (réponses)</a:t>
            </a:r>
          </a:p>
        </p:txBody>
      </p:sp>
    </p:spTree>
    <p:extLst>
      <p:ext uri="{BB962C8B-B14F-4D97-AF65-F5344CB8AC3E}">
        <p14:creationId xmlns:p14="http://schemas.microsoft.com/office/powerpoint/2010/main" val="15685693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78698" y="1700808"/>
            <a:ext cx="8885789" cy="5157193"/>
          </a:xfrm>
        </p:spPr>
        <p:txBody>
          <a:bodyPr>
            <a:normAutofit/>
          </a:bodyPr>
          <a:lstStyle/>
          <a:p>
            <a:pPr marL="0" indent="0">
              <a:buNone/>
            </a:pPr>
            <a:r>
              <a:rPr lang="fr-FR" b="1" dirty="0" smtClean="0"/>
              <a:t>-RHEZ puis RH</a:t>
            </a:r>
          </a:p>
          <a:p>
            <a:pPr marL="0" indent="0">
              <a:buNone/>
            </a:pPr>
            <a:r>
              <a:rPr lang="fr-FR" b="1" dirty="0" smtClean="0"/>
              <a:t>-Corticoïde à 0,5 mg/kg</a:t>
            </a:r>
          </a:p>
          <a:p>
            <a:pPr marL="0" indent="0">
              <a:buNone/>
            </a:pPr>
            <a:r>
              <a:rPr lang="fr-FR" b="1" dirty="0" smtClean="0"/>
              <a:t>-ponction/Drainage</a:t>
            </a:r>
          </a:p>
          <a:p>
            <a:pPr marL="0" indent="0">
              <a:buNone/>
            </a:pPr>
            <a:endParaRPr lang="fr-FR" b="1" dirty="0" smtClean="0"/>
          </a:p>
          <a:p>
            <a:pPr marL="0" indent="0">
              <a:buNone/>
            </a:pPr>
            <a:endParaRPr lang="fr-FR" dirty="0"/>
          </a:p>
        </p:txBody>
      </p:sp>
      <p:sp>
        <p:nvSpPr>
          <p:cNvPr id="3" name="Rectangle 2"/>
          <p:cNvSpPr>
            <a:spLocks noGrp="1" noChangeArrowheads="1"/>
          </p:cNvSpPr>
          <p:nvPr>
            <p:ph type="title"/>
          </p:nvPr>
        </p:nvSpPr>
        <p:spPr>
          <a:xfrm>
            <a:off x="574675" y="304800"/>
            <a:ext cx="8001000" cy="1216025"/>
          </a:xfrm>
        </p:spPr>
        <p:txBody>
          <a:bodyPr/>
          <a:lstStyle/>
          <a:p>
            <a:pPr eaLnBrk="1" hangingPunct="1">
              <a:defRPr/>
            </a:pPr>
            <a:r>
              <a:rPr lang="fr-FR" sz="4800" b="1" dirty="0" smtClean="0"/>
              <a:t>Cas clinique</a:t>
            </a:r>
          </a:p>
        </p:txBody>
      </p:sp>
    </p:spTree>
    <p:extLst>
      <p:ext uri="{BB962C8B-B14F-4D97-AF65-F5344CB8AC3E}">
        <p14:creationId xmlns:p14="http://schemas.microsoft.com/office/powerpoint/2010/main" val="177568046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fr-FR" b="1" dirty="0" smtClean="0"/>
              <a:t>En résumé 1</a:t>
            </a:r>
          </a:p>
        </p:txBody>
      </p:sp>
      <p:sp>
        <p:nvSpPr>
          <p:cNvPr id="49155" name="Rectangle 3"/>
          <p:cNvSpPr>
            <a:spLocks noGrp="1" noChangeArrowheads="1"/>
          </p:cNvSpPr>
          <p:nvPr>
            <p:ph type="body" idx="1"/>
          </p:nvPr>
        </p:nvSpPr>
        <p:spPr>
          <a:xfrm>
            <a:off x="539750" y="1844824"/>
            <a:ext cx="8604250" cy="4482951"/>
          </a:xfrm>
        </p:spPr>
        <p:txBody>
          <a:bodyPr/>
          <a:lstStyle/>
          <a:p>
            <a:pPr marL="571500" indent="-571500" eaLnBrk="1" hangingPunct="1">
              <a:lnSpc>
                <a:spcPct val="80000"/>
              </a:lnSpc>
              <a:defRPr/>
            </a:pPr>
            <a:r>
              <a:rPr lang="fr-FR" sz="2400" b="1" dirty="0"/>
              <a:t>A</a:t>
            </a:r>
            <a:r>
              <a:rPr lang="fr-FR" sz="2400" b="1" dirty="0" smtClean="0"/>
              <a:t>près une primo infection. </a:t>
            </a:r>
          </a:p>
          <a:p>
            <a:pPr marL="571500" indent="-571500" eaLnBrk="1" hangingPunct="1">
              <a:lnSpc>
                <a:spcPct val="80000"/>
              </a:lnSpc>
              <a:buFont typeface="Wingdings" charset="0"/>
              <a:buNone/>
              <a:defRPr/>
            </a:pPr>
            <a:endParaRPr lang="fr-FR" sz="2400" b="1" dirty="0" smtClean="0"/>
          </a:p>
          <a:p>
            <a:pPr marL="571500" indent="-571500" eaLnBrk="1" hangingPunct="1">
              <a:lnSpc>
                <a:spcPct val="80000"/>
              </a:lnSpc>
              <a:defRPr/>
            </a:pPr>
            <a:r>
              <a:rPr lang="fr-FR" sz="2400" b="1" dirty="0" smtClean="0"/>
              <a:t>Début insidieux avec douleur peu intense + les signes généraux marqués</a:t>
            </a:r>
          </a:p>
          <a:p>
            <a:pPr marL="571500" indent="-571500" eaLnBrk="1" hangingPunct="1">
              <a:lnSpc>
                <a:spcPct val="80000"/>
              </a:lnSpc>
              <a:defRPr/>
            </a:pPr>
            <a:endParaRPr lang="fr-FR" sz="2400" b="1" dirty="0" smtClean="0"/>
          </a:p>
          <a:p>
            <a:pPr marL="571500" indent="-571500" eaLnBrk="1" hangingPunct="1">
              <a:lnSpc>
                <a:spcPct val="80000"/>
              </a:lnSpc>
              <a:defRPr/>
            </a:pPr>
            <a:r>
              <a:rPr lang="fr-FR" sz="2400" b="1" dirty="0" smtClean="0"/>
              <a:t>La radiographie cardiomégalie +/-épanchement pleural</a:t>
            </a:r>
          </a:p>
          <a:p>
            <a:pPr marL="571500" indent="-571500" eaLnBrk="1" hangingPunct="1">
              <a:lnSpc>
                <a:spcPct val="80000"/>
              </a:lnSpc>
              <a:defRPr/>
            </a:pPr>
            <a:endParaRPr lang="fr-FR" sz="2400" b="1" dirty="0"/>
          </a:p>
          <a:p>
            <a:pPr marL="571500" indent="-571500" eaLnBrk="1" hangingPunct="1">
              <a:lnSpc>
                <a:spcPct val="80000"/>
              </a:lnSpc>
              <a:defRPr/>
            </a:pPr>
            <a:r>
              <a:rPr lang="fr-FR" sz="2400" b="1" dirty="0"/>
              <a:t>L</a:t>
            </a:r>
            <a:r>
              <a:rPr lang="ja-JP" altLang="fr-FR" sz="2400" b="1" dirty="0">
                <a:latin typeface="Arial"/>
              </a:rPr>
              <a:t>’</a:t>
            </a:r>
            <a:r>
              <a:rPr lang="fr-FR" sz="2400" b="1" dirty="0"/>
              <a:t>ECG révèle habituellement un stade III de </a:t>
            </a:r>
            <a:r>
              <a:rPr lang="fr-FR" sz="2400" b="1" dirty="0" err="1"/>
              <a:t>Holzman</a:t>
            </a:r>
            <a:endParaRPr lang="fr-FR" sz="2400" b="1" dirty="0" smtClean="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defRPr/>
            </a:pPr>
            <a:r>
              <a:rPr lang="fr-FR" b="1" dirty="0" smtClean="0"/>
              <a:t>En résumé 2</a:t>
            </a:r>
          </a:p>
        </p:txBody>
      </p:sp>
      <p:sp>
        <p:nvSpPr>
          <p:cNvPr id="92163" name="Rectangle 3"/>
          <p:cNvSpPr>
            <a:spLocks noGrp="1" noChangeArrowheads="1"/>
          </p:cNvSpPr>
          <p:nvPr>
            <p:ph type="body" idx="1"/>
          </p:nvPr>
        </p:nvSpPr>
        <p:spPr>
          <a:xfrm>
            <a:off x="539750" y="2060575"/>
            <a:ext cx="8604250" cy="4267200"/>
          </a:xfrm>
        </p:spPr>
        <p:txBody>
          <a:bodyPr/>
          <a:lstStyle/>
          <a:p>
            <a:pPr marL="571500" indent="-571500" eaLnBrk="1" hangingPunct="1">
              <a:lnSpc>
                <a:spcPct val="80000"/>
              </a:lnSpc>
              <a:buFont typeface="Wingdings" charset="0"/>
              <a:buNone/>
              <a:defRPr/>
            </a:pPr>
            <a:endParaRPr lang="fr-FR" sz="2000" b="1" dirty="0" smtClean="0"/>
          </a:p>
          <a:p>
            <a:pPr marL="571500" indent="-571500" eaLnBrk="1" hangingPunct="1">
              <a:lnSpc>
                <a:spcPct val="80000"/>
              </a:lnSpc>
              <a:defRPr/>
            </a:pPr>
            <a:r>
              <a:rPr lang="fr-FR" sz="2000" b="1" dirty="0" smtClean="0"/>
              <a:t>L’échocardiographie examen clé</a:t>
            </a:r>
          </a:p>
          <a:p>
            <a:pPr marL="571500" indent="-571500" eaLnBrk="1" hangingPunct="1">
              <a:lnSpc>
                <a:spcPct val="80000"/>
              </a:lnSpc>
              <a:buFont typeface="Wingdings" charset="0"/>
              <a:buNone/>
              <a:defRPr/>
            </a:pPr>
            <a:endParaRPr lang="fr-FR" sz="2000" b="1" dirty="0" smtClean="0">
              <a:solidFill>
                <a:schemeClr val="hlink"/>
              </a:solidFill>
            </a:endParaRPr>
          </a:p>
          <a:p>
            <a:pPr marL="571500" indent="-571500" eaLnBrk="1" hangingPunct="1">
              <a:lnSpc>
                <a:spcPct val="80000"/>
              </a:lnSpc>
              <a:defRPr/>
            </a:pPr>
            <a:r>
              <a:rPr lang="fr-FR" sz="2000" b="1" dirty="0" smtClean="0"/>
              <a:t>La preuve diagnostique est apportée par les antécédents, index diagnostique, l</a:t>
            </a:r>
            <a:r>
              <a:rPr lang="ja-JP" altLang="fr-FR" sz="2000" b="1" dirty="0" smtClean="0">
                <a:latin typeface="Arial"/>
              </a:rPr>
              <a:t>’</a:t>
            </a:r>
            <a:r>
              <a:rPr lang="fr-FR" sz="2000" b="1" dirty="0" smtClean="0"/>
              <a:t>étude du liquide (</a:t>
            </a:r>
            <a:r>
              <a:rPr lang="fr-FR" sz="2000" b="1" dirty="0" err="1" smtClean="0"/>
              <a:t>séro</a:t>
            </a:r>
            <a:r>
              <a:rPr lang="fr-FR" sz="2000" b="1" dirty="0" smtClean="0"/>
              <a:t>-fibrineux, riche en albumine et en lymphocytes)</a:t>
            </a:r>
            <a:endParaRPr lang="fr-FR" sz="2000" b="1" dirty="0"/>
          </a:p>
          <a:p>
            <a:pPr marL="571500" indent="-571500" eaLnBrk="1" hangingPunct="1">
              <a:lnSpc>
                <a:spcPct val="80000"/>
              </a:lnSpc>
              <a:defRPr/>
            </a:pPr>
            <a:endParaRPr lang="fr-FR" sz="2000" b="1" dirty="0" smtClean="0"/>
          </a:p>
          <a:p>
            <a:pPr marL="571500" indent="-571500" eaLnBrk="1" hangingPunct="1">
              <a:lnSpc>
                <a:spcPct val="80000"/>
              </a:lnSpc>
              <a:defRPr/>
            </a:pPr>
            <a:r>
              <a:rPr lang="fr-FR" sz="2000" b="1" dirty="0" smtClean="0"/>
              <a:t>Plus rarement la mise en évidence du BK, la biopsie péricardique.</a:t>
            </a:r>
          </a:p>
          <a:p>
            <a:pPr marL="571500" indent="-571500" eaLnBrk="1" hangingPunct="1">
              <a:lnSpc>
                <a:spcPct val="80000"/>
              </a:lnSpc>
              <a:defRPr/>
            </a:pPr>
            <a:endParaRPr lang="fr-FR" sz="2000" b="1" dirty="0" smtClean="0"/>
          </a:p>
          <a:p>
            <a:pPr marL="571500" indent="-571500" eaLnBrk="1" hangingPunct="1">
              <a:lnSpc>
                <a:spcPct val="80000"/>
              </a:lnSpc>
              <a:defRPr/>
            </a:pPr>
            <a:r>
              <a:rPr lang="fr-FR" sz="2000" b="1" dirty="0" smtClean="0"/>
              <a:t>Traitement antituberculeux, corticoïdes, Urokinase, ponction, décortication</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 </a:t>
            </a:r>
            <a:endParaRPr lang="fr-FR" dirty="0"/>
          </a:p>
        </p:txBody>
      </p:sp>
      <p:sp>
        <p:nvSpPr>
          <p:cNvPr id="3" name="Espace réservé du contenu 2"/>
          <p:cNvSpPr>
            <a:spLocks noGrp="1"/>
          </p:cNvSpPr>
          <p:nvPr>
            <p:ph idx="1"/>
          </p:nvPr>
        </p:nvSpPr>
        <p:spPr>
          <a:xfrm>
            <a:off x="611188" y="2492375"/>
            <a:ext cx="8001000" cy="1604963"/>
          </a:xfrm>
          <a:solidFill>
            <a:schemeClr val="accent1">
              <a:lumMod val="20000"/>
              <a:lumOff val="80000"/>
            </a:schemeClr>
          </a:solidFill>
        </p:spPr>
        <p:txBody>
          <a:bodyPr/>
          <a:lstStyle/>
          <a:p>
            <a:pPr marL="0" indent="0" algn="ctr">
              <a:buFont typeface="Wingdings" charset="0"/>
              <a:buNone/>
              <a:defRPr/>
            </a:pPr>
            <a:r>
              <a:rPr lang="fr-FR" sz="7200" b="1" dirty="0" smtClean="0"/>
              <a:t>Merci </a:t>
            </a:r>
            <a:endParaRPr lang="fr-FR" sz="72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90124497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000" b="1" dirty="0" smtClean="0"/>
              <a:t>Conclusion</a:t>
            </a:r>
            <a:r>
              <a:rPr lang="fr-FR" b="1" dirty="0" smtClean="0"/>
              <a:t> </a:t>
            </a:r>
            <a:endParaRPr lang="fr-FR" b="1" dirty="0"/>
          </a:p>
        </p:txBody>
      </p:sp>
      <p:sp>
        <p:nvSpPr>
          <p:cNvPr id="3" name="Espace réservé du contenu 2"/>
          <p:cNvSpPr>
            <a:spLocks noGrp="1"/>
          </p:cNvSpPr>
          <p:nvPr>
            <p:ph idx="1"/>
          </p:nvPr>
        </p:nvSpPr>
        <p:spPr>
          <a:xfrm>
            <a:off x="0" y="1752600"/>
            <a:ext cx="9144000" cy="4267200"/>
          </a:xfrm>
        </p:spPr>
        <p:txBody>
          <a:bodyPr/>
          <a:lstStyle/>
          <a:p>
            <a:pPr marL="0" indent="0">
              <a:lnSpc>
                <a:spcPct val="120000"/>
              </a:lnSpc>
              <a:buFont typeface="Wingdings" charset="0"/>
              <a:buNone/>
              <a:defRPr/>
            </a:pPr>
            <a:r>
              <a:rPr lang="fr-FR" sz="2800" dirty="0" smtClean="0"/>
              <a:t>• </a:t>
            </a:r>
            <a:r>
              <a:rPr lang="fr-FR" sz="2800" dirty="0"/>
              <a:t>Pathologie pas si rare surtout dans les pays en voie de </a:t>
            </a:r>
            <a:r>
              <a:rPr lang="fr-FR" sz="2800" dirty="0" err="1"/>
              <a:t>développement</a:t>
            </a:r>
            <a:r>
              <a:rPr lang="fr-FR" sz="2800" dirty="0"/>
              <a:t> </a:t>
            </a:r>
            <a:endParaRPr lang="fr-FR" sz="2800" dirty="0" smtClean="0"/>
          </a:p>
          <a:p>
            <a:pPr marL="0" indent="0">
              <a:lnSpc>
                <a:spcPct val="120000"/>
              </a:lnSpc>
              <a:buFont typeface="Wingdings" charset="0"/>
              <a:buNone/>
              <a:defRPr/>
            </a:pPr>
            <a:r>
              <a:rPr lang="fr-FR" sz="2800" dirty="0" smtClean="0"/>
              <a:t>• Association </a:t>
            </a:r>
            <a:r>
              <a:rPr lang="fr-FR" sz="2800" dirty="0" err="1" smtClean="0"/>
              <a:t>fréquente</a:t>
            </a:r>
            <a:r>
              <a:rPr lang="fr-FR" sz="2800" dirty="0" smtClean="0"/>
              <a:t> avec VIH</a:t>
            </a:r>
          </a:p>
          <a:p>
            <a:pPr marL="0" indent="0">
              <a:lnSpc>
                <a:spcPct val="120000"/>
              </a:lnSpc>
              <a:buFont typeface="Wingdings" charset="0"/>
              <a:buNone/>
              <a:defRPr/>
            </a:pPr>
            <a:r>
              <a:rPr lang="fr-FR" sz="2800" dirty="0"/>
              <a:t>• Diagnostic </a:t>
            </a:r>
            <a:r>
              <a:rPr lang="fr-FR" sz="2800" dirty="0" err="1"/>
              <a:t>bactériologique</a:t>
            </a:r>
            <a:r>
              <a:rPr lang="fr-FR" sz="2800" dirty="0"/>
              <a:t> n’est pas toujours </a:t>
            </a:r>
            <a:r>
              <a:rPr lang="fr-FR" sz="2800" dirty="0" err="1"/>
              <a:t>évident</a:t>
            </a:r>
            <a:r>
              <a:rPr lang="fr-FR" sz="2800" dirty="0"/>
              <a:t>. </a:t>
            </a:r>
            <a:endParaRPr lang="fr-FR" sz="2800" dirty="0" smtClean="0"/>
          </a:p>
          <a:p>
            <a:pPr marL="0" indent="0">
              <a:lnSpc>
                <a:spcPct val="120000"/>
              </a:lnSpc>
              <a:buFont typeface="Wingdings" charset="0"/>
              <a:buNone/>
              <a:defRPr/>
            </a:pPr>
            <a:r>
              <a:rPr lang="fr-FR" sz="2800" dirty="0" smtClean="0"/>
              <a:t>• Faisceau d’arguments</a:t>
            </a:r>
          </a:p>
          <a:p>
            <a:pPr marL="0" indent="0">
              <a:lnSpc>
                <a:spcPct val="120000"/>
              </a:lnSpc>
              <a:buFont typeface="Wingdings" charset="0"/>
              <a:buNone/>
              <a:defRPr/>
            </a:pPr>
            <a:r>
              <a:rPr lang="fr-FR" sz="2800" dirty="0" smtClean="0"/>
              <a:t>Pronostic  </a:t>
            </a:r>
          </a:p>
          <a:p>
            <a:pPr>
              <a:defRPr/>
            </a:pPr>
            <a:endParaRPr lang="fr-F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p:txBody>
          <a:bodyPr/>
          <a:lstStyle/>
          <a:p>
            <a:pPr marL="0" indent="0">
              <a:buFont typeface="Wingdings" charset="0"/>
              <a:buNone/>
              <a:defRPr/>
            </a:pPr>
            <a:r>
              <a:rPr lang="fr-FR" b="1" dirty="0"/>
              <a:t>Autres examens : </a:t>
            </a:r>
            <a:endParaRPr lang="fr-FR" b="1" dirty="0" smtClean="0"/>
          </a:p>
          <a:p>
            <a:pPr>
              <a:defRPr/>
            </a:pPr>
            <a:r>
              <a:rPr lang="fr-FR" dirty="0"/>
              <a:t>TDM thoracique </a:t>
            </a:r>
          </a:p>
          <a:p>
            <a:pPr>
              <a:defRPr/>
            </a:pPr>
            <a:r>
              <a:rPr lang="fr-FR" dirty="0"/>
              <a:t>IRM thoracique </a:t>
            </a:r>
          </a:p>
          <a:p>
            <a:pPr>
              <a:defRPr/>
            </a:pPr>
            <a:r>
              <a:rPr lang="fr-FR" dirty="0" err="1"/>
              <a:t>Étude</a:t>
            </a:r>
            <a:r>
              <a:rPr lang="fr-FR" dirty="0"/>
              <a:t> </a:t>
            </a:r>
            <a:r>
              <a:rPr lang="fr-FR" dirty="0" err="1"/>
              <a:t>hémodynamique</a:t>
            </a:r>
            <a:r>
              <a:rPr lang="fr-FR" dirty="0"/>
              <a:t> : permet de faire la part entre PCC et CMR en montrant une </a:t>
            </a:r>
            <a:r>
              <a:rPr lang="fr-FR" dirty="0" err="1"/>
              <a:t>égalisation</a:t>
            </a:r>
            <a:r>
              <a:rPr lang="fr-FR" dirty="0"/>
              <a:t> des pressions aux 4 </a:t>
            </a:r>
            <a:r>
              <a:rPr lang="fr-FR" dirty="0" err="1"/>
              <a:t>cavités</a:t>
            </a:r>
            <a:r>
              <a:rPr lang="fr-FR" dirty="0"/>
              <a:t> et un aspect </a:t>
            </a:r>
            <a:r>
              <a:rPr lang="fr-FR" dirty="0" err="1"/>
              <a:t>D</a:t>
            </a:r>
            <a:r>
              <a:rPr lang="fr-FR" dirty="0" err="1" smtClean="0"/>
              <a:t>ip</a:t>
            </a:r>
            <a:r>
              <a:rPr lang="fr-FR" dirty="0" smtClean="0"/>
              <a:t> </a:t>
            </a:r>
            <a:r>
              <a:rPr lang="fr-FR" dirty="0"/>
              <a:t>plateau. </a:t>
            </a:r>
          </a:p>
          <a:p>
            <a:pPr>
              <a:defRPr/>
            </a:pP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400" b="1" dirty="0"/>
              <a:t>A</a:t>
            </a:r>
            <a:r>
              <a:rPr lang="fr-FR" sz="4000" b="1" dirty="0" smtClean="0"/>
              <a:t>natomo</a:t>
            </a:r>
            <a:r>
              <a:rPr lang="fr-FR" sz="4000" b="1" dirty="0"/>
              <a:t>-</a:t>
            </a:r>
            <a:r>
              <a:rPr lang="fr-FR" sz="4000" b="1" dirty="0" smtClean="0"/>
              <a:t>pathologie </a:t>
            </a:r>
            <a:r>
              <a:rPr lang="fr-FR" dirty="0" smtClean="0"/>
              <a:t> </a:t>
            </a:r>
            <a:endParaRPr lang="fr-FR" dirty="0"/>
          </a:p>
        </p:txBody>
      </p:sp>
      <p:sp>
        <p:nvSpPr>
          <p:cNvPr id="3" name="Espace réservé du contenu 2"/>
          <p:cNvSpPr>
            <a:spLocks noGrp="1"/>
          </p:cNvSpPr>
          <p:nvPr>
            <p:ph idx="1"/>
          </p:nvPr>
        </p:nvSpPr>
        <p:spPr>
          <a:xfrm>
            <a:off x="0" y="1752600"/>
            <a:ext cx="9036496" cy="4267200"/>
          </a:xfrm>
        </p:spPr>
        <p:txBody>
          <a:bodyPr/>
          <a:lstStyle/>
          <a:p>
            <a:pPr marL="0" indent="0">
              <a:lnSpc>
                <a:spcPct val="140000"/>
              </a:lnSpc>
              <a:buFont typeface="Wingdings" charset="0"/>
              <a:buNone/>
              <a:defRPr/>
            </a:pPr>
            <a:r>
              <a:rPr lang="fr-FR" sz="2800" b="1" dirty="0"/>
              <a:t>L’</a:t>
            </a:r>
            <a:r>
              <a:rPr lang="fr-FR" sz="2800" b="1" dirty="0" err="1"/>
              <a:t>évolution</a:t>
            </a:r>
            <a:r>
              <a:rPr lang="fr-FR" sz="2800" b="1" dirty="0"/>
              <a:t> </a:t>
            </a:r>
            <a:r>
              <a:rPr lang="fr-FR" sz="2000" dirty="0" smtClean="0"/>
              <a:t>: </a:t>
            </a:r>
          </a:p>
          <a:p>
            <a:pPr marL="0" indent="0">
              <a:lnSpc>
                <a:spcPct val="140000"/>
              </a:lnSpc>
              <a:buFont typeface="Wingdings" charset="0"/>
              <a:buNone/>
              <a:defRPr/>
            </a:pPr>
            <a:r>
              <a:rPr lang="fr-FR" sz="2400" dirty="0">
                <a:latin typeface="Wingdings"/>
              </a:rPr>
              <a:t> </a:t>
            </a:r>
            <a:r>
              <a:rPr lang="fr-FR" sz="2400" dirty="0" smtClean="0"/>
              <a:t>l’</a:t>
            </a:r>
            <a:r>
              <a:rPr lang="fr-FR" sz="2400" b="1" dirty="0" smtClean="0"/>
              <a:t>exsudat </a:t>
            </a:r>
            <a:r>
              <a:rPr lang="fr-FR" sz="2400" b="1" dirty="0"/>
              <a:t>fibrineux</a:t>
            </a:r>
            <a:r>
              <a:rPr lang="fr-FR" sz="2400" dirty="0"/>
              <a:t>, riche en </a:t>
            </a:r>
            <a:r>
              <a:rPr lang="fr-FR" sz="2400" dirty="0" err="1"/>
              <a:t>mycobactéries</a:t>
            </a:r>
            <a:r>
              <a:rPr lang="fr-FR" sz="2400" dirty="0"/>
              <a:t>, avec une formule leucocytaire </a:t>
            </a:r>
            <a:r>
              <a:rPr lang="fr-FR" sz="2400" dirty="0" smtClean="0"/>
              <a:t>polymorphe. </a:t>
            </a:r>
          </a:p>
          <a:p>
            <a:pPr marL="0" indent="0">
              <a:lnSpc>
                <a:spcPct val="140000"/>
              </a:lnSpc>
              <a:buFont typeface="Wingdings" charset="0"/>
              <a:buNone/>
              <a:defRPr/>
            </a:pPr>
            <a:r>
              <a:rPr lang="fr-FR" sz="2400" dirty="0">
                <a:latin typeface="Wingdings"/>
              </a:rPr>
              <a:t> </a:t>
            </a:r>
            <a:r>
              <a:rPr lang="fr-FR" sz="2400" dirty="0" smtClean="0"/>
              <a:t>l’exsudat </a:t>
            </a:r>
            <a:r>
              <a:rPr lang="fr-FR" sz="2400" b="1" dirty="0" err="1" smtClean="0"/>
              <a:t>séro-hématique</a:t>
            </a:r>
            <a:r>
              <a:rPr lang="fr-FR" sz="2400" dirty="0"/>
              <a:t>, à </a:t>
            </a:r>
            <a:r>
              <a:rPr lang="fr-FR" sz="2400" dirty="0" err="1"/>
              <a:t>prédominance</a:t>
            </a:r>
            <a:r>
              <a:rPr lang="fr-FR" sz="2400" dirty="0"/>
              <a:t> lymphocytaire. </a:t>
            </a:r>
            <a:endParaRPr lang="fr-FR" sz="2400" dirty="0" smtClean="0"/>
          </a:p>
          <a:p>
            <a:pPr marL="0" indent="0">
              <a:lnSpc>
                <a:spcPct val="140000"/>
              </a:lnSpc>
              <a:buFont typeface="Wingdings" charset="0"/>
              <a:buNone/>
              <a:defRPr/>
            </a:pPr>
            <a:r>
              <a:rPr lang="fr-FR" sz="2400" dirty="0">
                <a:latin typeface="Wingdings"/>
              </a:rPr>
              <a:t> </a:t>
            </a:r>
            <a:r>
              <a:rPr lang="fr-FR" sz="2400" dirty="0" smtClean="0"/>
              <a:t>la </a:t>
            </a:r>
            <a:r>
              <a:rPr lang="fr-FR" sz="2400" b="1" dirty="0" err="1"/>
              <a:t>résorption</a:t>
            </a:r>
            <a:r>
              <a:rPr lang="fr-FR" sz="2400" dirty="0"/>
              <a:t> de l’exsudat, avec organisation du </a:t>
            </a:r>
            <a:r>
              <a:rPr lang="fr-FR" sz="2400" dirty="0" err="1"/>
              <a:t>caséum</a:t>
            </a:r>
            <a:r>
              <a:rPr lang="fr-FR" sz="2400" dirty="0"/>
              <a:t> </a:t>
            </a:r>
            <a:r>
              <a:rPr lang="fr-FR" sz="2400" dirty="0" smtClean="0"/>
              <a:t>et </a:t>
            </a:r>
            <a:r>
              <a:rPr lang="fr-FR" sz="2400" dirty="0" err="1" smtClean="0"/>
              <a:t>épaississement</a:t>
            </a:r>
            <a:r>
              <a:rPr lang="fr-FR" sz="2400" dirty="0" smtClean="0"/>
              <a:t> </a:t>
            </a:r>
            <a:r>
              <a:rPr lang="fr-FR" sz="2400" dirty="0" err="1"/>
              <a:t>péricardique</a:t>
            </a:r>
            <a:r>
              <a:rPr lang="fr-FR" sz="2400" dirty="0"/>
              <a:t> . </a:t>
            </a:r>
            <a:endParaRPr lang="fr-FR" sz="2400" dirty="0" smtClean="0"/>
          </a:p>
          <a:p>
            <a:pPr marL="0" indent="0">
              <a:lnSpc>
                <a:spcPct val="140000"/>
              </a:lnSpc>
              <a:buFont typeface="Wingdings" charset="0"/>
              <a:buNone/>
              <a:defRPr/>
            </a:pPr>
            <a:r>
              <a:rPr lang="fr-FR" sz="2400" dirty="0" smtClean="0">
                <a:latin typeface="Wingdings"/>
              </a:rPr>
              <a:t> </a:t>
            </a:r>
            <a:r>
              <a:rPr lang="fr-FR" sz="2400" dirty="0"/>
              <a:t>la </a:t>
            </a:r>
            <a:r>
              <a:rPr lang="fr-FR" sz="2400" b="1" dirty="0" err="1"/>
              <a:t>péricardite</a:t>
            </a:r>
            <a:r>
              <a:rPr lang="fr-FR" sz="2400" b="1" dirty="0"/>
              <a:t> constrictive</a:t>
            </a:r>
            <a:r>
              <a:rPr lang="fr-FR" sz="2400" dirty="0"/>
              <a:t>. </a:t>
            </a:r>
            <a:endParaRPr lang="fr-FR" sz="2400" dirty="0" smtClean="0"/>
          </a:p>
          <a:p>
            <a:pPr>
              <a:defRPr/>
            </a:pPr>
            <a:endParaRPr lang="fr-FR"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a:xfrm>
            <a:off x="250825" y="1752600"/>
            <a:ext cx="8569325" cy="4267200"/>
          </a:xfrm>
        </p:spPr>
        <p:txBody>
          <a:bodyPr/>
          <a:lstStyle/>
          <a:p>
            <a:pPr marL="0" indent="0">
              <a:buFont typeface="Wingdings" charset="0"/>
              <a:buNone/>
              <a:defRPr/>
            </a:pPr>
            <a:r>
              <a:rPr lang="fr-FR" b="1" dirty="0" err="1"/>
              <a:t>Méthodes</a:t>
            </a:r>
            <a:r>
              <a:rPr lang="fr-FR" b="1" dirty="0"/>
              <a:t> directes </a:t>
            </a:r>
            <a:r>
              <a:rPr lang="fr-FR" dirty="0"/>
              <a:t>: </a:t>
            </a:r>
            <a:endParaRPr lang="fr-FR" dirty="0" smtClean="0"/>
          </a:p>
          <a:p>
            <a:pPr>
              <a:defRPr/>
            </a:pPr>
            <a:r>
              <a:rPr lang="fr-FR" dirty="0"/>
              <a:t>D</a:t>
            </a:r>
            <a:r>
              <a:rPr lang="fr-FR" dirty="0" smtClean="0"/>
              <a:t>rainage </a:t>
            </a:r>
            <a:r>
              <a:rPr lang="fr-FR" dirty="0" err="1" smtClean="0"/>
              <a:t>péricardique</a:t>
            </a:r>
            <a:r>
              <a:rPr lang="fr-FR" dirty="0" smtClean="0"/>
              <a:t> </a:t>
            </a:r>
            <a:r>
              <a:rPr lang="fr-FR" dirty="0"/>
              <a:t>indiqué dans tous les cas où la TBK est </a:t>
            </a:r>
            <a:r>
              <a:rPr lang="fr-FR" dirty="0" err="1" smtClean="0"/>
              <a:t>suspectée</a:t>
            </a:r>
            <a:r>
              <a:rPr lang="fr-FR" dirty="0" smtClean="0"/>
              <a:t> </a:t>
            </a:r>
            <a:r>
              <a:rPr lang="fr-FR" dirty="0"/>
              <a:t>en cas de tamponnade (10 %). </a:t>
            </a:r>
          </a:p>
          <a:p>
            <a:pPr>
              <a:defRPr/>
            </a:pPr>
            <a:r>
              <a:rPr lang="fr-FR" dirty="0"/>
              <a:t>Le liquide de drainage est </a:t>
            </a:r>
            <a:r>
              <a:rPr lang="fr-FR" dirty="0" err="1" smtClean="0"/>
              <a:t>séro-hématique</a:t>
            </a:r>
            <a:r>
              <a:rPr lang="fr-FR" dirty="0" smtClean="0"/>
              <a:t> </a:t>
            </a:r>
            <a:r>
              <a:rPr lang="fr-FR" dirty="0"/>
              <a:t>dans 80 % des cas. </a:t>
            </a:r>
          </a:p>
          <a:p>
            <a:pPr>
              <a:defRPr/>
            </a:pPr>
            <a:r>
              <a:rPr lang="fr-FR" dirty="0"/>
              <a:t>Riche en lymphocytes </a:t>
            </a:r>
          </a:p>
          <a:p>
            <a:pPr>
              <a:defRPr/>
            </a:pPr>
            <a:endParaRPr lang="fr-F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p:txBody>
          <a:bodyPr/>
          <a:lstStyle/>
          <a:p>
            <a:pPr marL="0" indent="0">
              <a:buFont typeface="Wingdings" charset="0"/>
              <a:buNone/>
              <a:defRPr/>
            </a:pPr>
            <a:r>
              <a:rPr lang="fr-FR" dirty="0">
                <a:latin typeface="Wingdings"/>
              </a:rPr>
              <a:t> </a:t>
            </a:r>
            <a:r>
              <a:rPr lang="fr-FR" dirty="0"/>
              <a:t>La recherche de BK :</a:t>
            </a:r>
            <a:br>
              <a:rPr lang="fr-FR" dirty="0"/>
            </a:br>
            <a:r>
              <a:rPr lang="fr-FR" dirty="0"/>
              <a:t>examen direct positif dans 0 à 42 % des cas </a:t>
            </a:r>
            <a:r>
              <a:rPr lang="fr-FR" dirty="0" smtClean="0"/>
              <a:t>culture </a:t>
            </a:r>
            <a:r>
              <a:rPr lang="fr-FR" dirty="0"/>
              <a:t>positive dans 53 % sur milieu standard et 75 % sur milieu de Kirchner. </a:t>
            </a:r>
            <a:endParaRPr lang="fr-FR" dirty="0" smtClean="0"/>
          </a:p>
          <a:p>
            <a:pPr marL="0" indent="0">
              <a:buFont typeface="Wingdings" charset="0"/>
              <a:buNone/>
              <a:defRPr/>
            </a:pPr>
            <a:r>
              <a:rPr lang="fr-FR" dirty="0">
                <a:latin typeface="Wingdings"/>
              </a:rPr>
              <a:t> </a:t>
            </a:r>
            <a:r>
              <a:rPr lang="fr-FR" dirty="0"/>
              <a:t>La biopsie </a:t>
            </a:r>
            <a:r>
              <a:rPr lang="fr-FR" dirty="0" err="1"/>
              <a:t>péricardique</a:t>
            </a:r>
            <a:r>
              <a:rPr lang="fr-FR" dirty="0"/>
              <a:t> </a:t>
            </a:r>
            <a:r>
              <a:rPr lang="fr-FR" dirty="0" err="1"/>
              <a:t>sensibilite</a:t>
            </a:r>
            <a:r>
              <a:rPr lang="fr-FR" dirty="0"/>
              <a:t>́ entre 10 et 64 % des cas. </a:t>
            </a:r>
            <a:endParaRPr lang="fr-FR" dirty="0" smtClean="0"/>
          </a:p>
          <a:p>
            <a:pPr marL="0" indent="0">
              <a:buFont typeface="Wingdings" charset="0"/>
              <a:buNone/>
              <a:defRPr/>
            </a:pPr>
            <a:r>
              <a:rPr lang="fr-FR" dirty="0">
                <a:latin typeface="Wingdings"/>
              </a:rPr>
              <a:t> </a:t>
            </a:r>
            <a:r>
              <a:rPr lang="fr-FR" b="1" dirty="0"/>
              <a:t>NB </a:t>
            </a:r>
            <a:r>
              <a:rPr lang="fr-FR" dirty="0"/>
              <a:t>: une biopsie </a:t>
            </a:r>
            <a:r>
              <a:rPr lang="fr-FR" dirty="0" err="1"/>
              <a:t>négative</a:t>
            </a:r>
            <a:r>
              <a:rPr lang="fr-FR" dirty="0"/>
              <a:t> n’</a:t>
            </a:r>
            <a:r>
              <a:rPr lang="fr-FR" dirty="0" err="1"/>
              <a:t>élimine</a:t>
            </a:r>
            <a:r>
              <a:rPr lang="fr-FR" dirty="0"/>
              <a:t> pas le diagnostic. </a:t>
            </a:r>
            <a:endParaRPr lang="fr-FR" dirty="0" smtClean="0"/>
          </a:p>
          <a:p>
            <a:pPr>
              <a:defRPr/>
            </a:pPr>
            <a:endParaRPr lang="fr-F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fr-FR" b="1" smtClean="0"/>
              <a:t>Signes paracliniques</a:t>
            </a:r>
          </a:p>
        </p:txBody>
      </p:sp>
      <p:sp>
        <p:nvSpPr>
          <p:cNvPr id="40963" name="Rectangle 3"/>
          <p:cNvSpPr>
            <a:spLocks noGrp="1" noChangeArrowheads="1"/>
          </p:cNvSpPr>
          <p:nvPr>
            <p:ph type="body" idx="1"/>
          </p:nvPr>
        </p:nvSpPr>
        <p:spPr/>
        <p:txBody>
          <a:bodyPr/>
          <a:lstStyle/>
          <a:p>
            <a:pPr eaLnBrk="1" hangingPunct="1">
              <a:lnSpc>
                <a:spcPct val="90000"/>
              </a:lnSpc>
              <a:defRPr/>
            </a:pPr>
            <a:r>
              <a:rPr lang="fr-FR" sz="2600" b="1" smtClean="0"/>
              <a:t>Radiographie</a:t>
            </a:r>
          </a:p>
          <a:p>
            <a:pPr lvl="1" eaLnBrk="1" hangingPunct="1">
              <a:lnSpc>
                <a:spcPct val="90000"/>
              </a:lnSpc>
              <a:defRPr/>
            </a:pPr>
            <a:r>
              <a:rPr lang="fr-FR" sz="2200" b="1" smtClean="0"/>
              <a:t>Epanchement peu abondant: radiographie normale</a:t>
            </a:r>
          </a:p>
          <a:p>
            <a:pPr lvl="1" eaLnBrk="1" hangingPunct="1">
              <a:lnSpc>
                <a:spcPct val="90000"/>
              </a:lnSpc>
              <a:defRPr/>
            </a:pPr>
            <a:r>
              <a:rPr lang="fr-FR" sz="2200" b="1" smtClean="0"/>
              <a:t>Epanchement modéré: simple rectitude du bord gauche du cœur avec aspect en double contour</a:t>
            </a:r>
          </a:p>
          <a:p>
            <a:pPr lvl="1" eaLnBrk="1" hangingPunct="1">
              <a:lnSpc>
                <a:spcPct val="90000"/>
              </a:lnSpc>
              <a:defRPr/>
            </a:pPr>
            <a:r>
              <a:rPr lang="fr-FR" sz="2200" b="1" smtClean="0"/>
              <a:t>Epanchement important:</a:t>
            </a:r>
          </a:p>
          <a:p>
            <a:pPr lvl="2" eaLnBrk="1" hangingPunct="1">
              <a:lnSpc>
                <a:spcPct val="90000"/>
              </a:lnSpc>
              <a:defRPr/>
            </a:pPr>
            <a:r>
              <a:rPr lang="fr-FR" sz="2100" b="1" smtClean="0"/>
              <a:t>Pédicule court avec augmentation de l</a:t>
            </a:r>
            <a:r>
              <a:rPr lang="ja-JP" altLang="fr-FR" sz="2100" b="1" smtClean="0"/>
              <a:t>’</a:t>
            </a:r>
            <a:r>
              <a:rPr lang="fr-FR" sz="2100" b="1" smtClean="0"/>
              <a:t>ombre cardiaque </a:t>
            </a:r>
            <a:r>
              <a:rPr lang="fr-FR" sz="2100" i="1" smtClean="0">
                <a:solidFill>
                  <a:schemeClr val="hlink"/>
                </a:solidFill>
              </a:rPr>
              <a:t>qui recouvre le hile</a:t>
            </a:r>
          </a:p>
          <a:p>
            <a:pPr lvl="2" eaLnBrk="1" hangingPunct="1">
              <a:lnSpc>
                <a:spcPct val="90000"/>
              </a:lnSpc>
              <a:defRPr/>
            </a:pPr>
            <a:r>
              <a:rPr lang="fr-FR" sz="2100" b="1" smtClean="0"/>
              <a:t>Ouverture de l</a:t>
            </a:r>
            <a:r>
              <a:rPr lang="ja-JP" altLang="fr-FR" sz="2100" b="1" smtClean="0"/>
              <a:t>’</a:t>
            </a:r>
            <a:r>
              <a:rPr lang="fr-FR" sz="2100" b="1" smtClean="0"/>
              <a:t>angle de raccordement cardio-phrénique réalisant l</a:t>
            </a:r>
            <a:r>
              <a:rPr lang="ja-JP" altLang="fr-FR" sz="2100" b="1" smtClean="0"/>
              <a:t>’</a:t>
            </a:r>
            <a:r>
              <a:rPr lang="fr-FR" sz="2100" b="1" smtClean="0"/>
              <a:t>aspect en carafe, en théière, en calebasse</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fr-FR" b="1" smtClean="0"/>
              <a:t>Signes paracliniques</a:t>
            </a:r>
          </a:p>
        </p:txBody>
      </p:sp>
      <p:sp>
        <p:nvSpPr>
          <p:cNvPr id="41987" name="Rectangle 3"/>
          <p:cNvSpPr>
            <a:spLocks noGrp="1" noChangeArrowheads="1"/>
          </p:cNvSpPr>
          <p:nvPr>
            <p:ph type="body" idx="1"/>
          </p:nvPr>
        </p:nvSpPr>
        <p:spPr/>
        <p:txBody>
          <a:bodyPr/>
          <a:lstStyle/>
          <a:p>
            <a:pPr marL="571500" indent="-571500" eaLnBrk="1" hangingPunct="1">
              <a:lnSpc>
                <a:spcPct val="80000"/>
              </a:lnSpc>
              <a:buFont typeface="Wingdings" charset="0"/>
              <a:buNone/>
              <a:defRPr/>
            </a:pPr>
            <a:r>
              <a:rPr lang="fr-FR" sz="2800" b="1" smtClean="0"/>
              <a:t>Echographie cardiaque : examen clé </a:t>
            </a:r>
          </a:p>
          <a:p>
            <a:pPr marL="571500" indent="-571500" eaLnBrk="1" hangingPunct="1">
              <a:lnSpc>
                <a:spcPct val="80000"/>
              </a:lnSpc>
              <a:defRPr/>
            </a:pPr>
            <a:r>
              <a:rPr lang="fr-FR" sz="2400" b="1" smtClean="0"/>
              <a:t>Objective l</a:t>
            </a:r>
            <a:r>
              <a:rPr lang="ja-JP" altLang="fr-FR" sz="2400" b="1" smtClean="0"/>
              <a:t>’</a:t>
            </a:r>
            <a:r>
              <a:rPr lang="fr-FR" sz="2400" b="1" smtClean="0"/>
              <a:t>épanchement sous forme d</a:t>
            </a:r>
            <a:r>
              <a:rPr lang="ja-JP" altLang="fr-FR" sz="2400" b="1" smtClean="0"/>
              <a:t>’</a:t>
            </a:r>
            <a:r>
              <a:rPr lang="fr-FR" sz="2400" b="1" smtClean="0"/>
              <a:t>espace clair </a:t>
            </a:r>
          </a:p>
          <a:p>
            <a:pPr marL="571500" indent="-571500" eaLnBrk="1" hangingPunct="1">
              <a:lnSpc>
                <a:spcPct val="80000"/>
              </a:lnSpc>
              <a:defRPr/>
            </a:pPr>
            <a:r>
              <a:rPr lang="fr-FR" sz="2400" b="1" smtClean="0"/>
              <a:t>Apprécie son abondance et sa tolérance (aspect de swinging heart dans les épanchements majeurs, signes de compression des cavités cardiaques) </a:t>
            </a:r>
          </a:p>
          <a:p>
            <a:pPr marL="571500" indent="-571500" eaLnBrk="1" hangingPunct="1">
              <a:lnSpc>
                <a:spcPct val="80000"/>
              </a:lnSpc>
              <a:defRPr/>
            </a:pPr>
            <a:r>
              <a:rPr lang="fr-FR" sz="2400" b="1" smtClean="0"/>
              <a:t>Donne des éléments d</a:t>
            </a:r>
            <a:r>
              <a:rPr lang="ja-JP" altLang="fr-FR" sz="2400" b="1" smtClean="0"/>
              <a:t>’</a:t>
            </a:r>
            <a:r>
              <a:rPr lang="fr-FR" sz="2400" b="1" smtClean="0"/>
              <a:t>orientation étiologique</a:t>
            </a:r>
          </a:p>
          <a:p>
            <a:pPr marL="571500" indent="-571500" eaLnBrk="1" hangingPunct="1">
              <a:lnSpc>
                <a:spcPct val="80000"/>
              </a:lnSpc>
              <a:defRPr/>
            </a:pPr>
            <a:r>
              <a:rPr lang="fr-FR" sz="2400" b="1" smtClean="0"/>
              <a:t> Parfois, l</a:t>
            </a:r>
            <a:r>
              <a:rPr lang="ja-JP" altLang="fr-FR" sz="2400" b="1" smtClean="0"/>
              <a:t>’</a:t>
            </a:r>
            <a:r>
              <a:rPr lang="fr-FR" sz="2400" b="1" smtClean="0"/>
              <a:t>échographie montre un épaississement des feuillets péricardiques.</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fr-FR" b="1" smtClean="0"/>
              <a:t>Signes paracliniques</a:t>
            </a:r>
          </a:p>
        </p:txBody>
      </p:sp>
      <p:sp>
        <p:nvSpPr>
          <p:cNvPr id="63491" name="Rectangle 3"/>
          <p:cNvSpPr>
            <a:spLocks noGrp="1" noChangeArrowheads="1"/>
          </p:cNvSpPr>
          <p:nvPr>
            <p:ph type="body" idx="1"/>
          </p:nvPr>
        </p:nvSpPr>
        <p:spPr>
          <a:xfrm>
            <a:off x="-323850" y="1700213"/>
            <a:ext cx="9467850" cy="4267200"/>
          </a:xfrm>
        </p:spPr>
        <p:txBody>
          <a:bodyPr/>
          <a:lstStyle/>
          <a:p>
            <a:pPr marL="1347788" lvl="2" indent="-438150" eaLnBrk="1" hangingPunct="1">
              <a:lnSpc>
                <a:spcPct val="80000"/>
              </a:lnSpc>
              <a:defRPr/>
            </a:pPr>
            <a:r>
              <a:rPr lang="fr-FR" sz="2200" b="1" smtClean="0"/>
              <a:t>Le cathétérisme cardiaque : montre une égalisation des pressions dans les 4 cavités.</a:t>
            </a:r>
          </a:p>
          <a:p>
            <a:pPr marL="1347788" lvl="2" indent="-438150" eaLnBrk="1" hangingPunct="1">
              <a:lnSpc>
                <a:spcPct val="80000"/>
              </a:lnSpc>
              <a:defRPr/>
            </a:pPr>
            <a:r>
              <a:rPr lang="fr-FR" sz="2200" b="1" smtClean="0"/>
              <a:t>La ponction péricardique  </a:t>
            </a:r>
          </a:p>
          <a:p>
            <a:pPr lvl="3" eaLnBrk="1" hangingPunct="1">
              <a:lnSpc>
                <a:spcPct val="80000"/>
              </a:lnSpc>
              <a:defRPr/>
            </a:pPr>
            <a:r>
              <a:rPr lang="fr-FR" sz="2200" b="1" smtClean="0"/>
              <a:t>N</a:t>
            </a:r>
            <a:r>
              <a:rPr lang="ja-JP" altLang="fr-FR" sz="2200" b="1" smtClean="0"/>
              <a:t>’</a:t>
            </a:r>
            <a:r>
              <a:rPr lang="fr-FR" sz="2200" b="1" smtClean="0"/>
              <a:t>a pratiquement plus d</a:t>
            </a:r>
            <a:r>
              <a:rPr lang="ja-JP" altLang="fr-FR" sz="2200" b="1" smtClean="0"/>
              <a:t>’</a:t>
            </a:r>
            <a:r>
              <a:rPr lang="fr-FR" sz="2200" b="1" smtClean="0"/>
              <a:t>intérêt diagnostique </a:t>
            </a:r>
          </a:p>
          <a:p>
            <a:pPr lvl="3" eaLnBrk="1" hangingPunct="1">
              <a:lnSpc>
                <a:spcPct val="80000"/>
              </a:lnSpc>
              <a:defRPr/>
            </a:pPr>
            <a:r>
              <a:rPr lang="fr-FR" sz="2200" b="1" smtClean="0"/>
              <a:t>Geste d</a:t>
            </a:r>
            <a:r>
              <a:rPr lang="ja-JP" altLang="fr-FR" sz="2200" b="1" smtClean="0"/>
              <a:t>’</a:t>
            </a:r>
            <a:r>
              <a:rPr lang="fr-FR" sz="2200" b="1" smtClean="0"/>
              <a:t>urgence à pratiquer devant une tamponnade. </a:t>
            </a:r>
          </a:p>
          <a:p>
            <a:pPr lvl="3" eaLnBrk="1" hangingPunct="1">
              <a:lnSpc>
                <a:spcPct val="80000"/>
              </a:lnSpc>
              <a:defRPr/>
            </a:pPr>
            <a:r>
              <a:rPr lang="fr-FR" sz="2200" b="1" smtClean="0"/>
              <a:t>Se fait de préférence sous contrôle échographique, en position demi-assise, après anesthésie locale. </a:t>
            </a:r>
          </a:p>
          <a:p>
            <a:pPr lvl="3" eaLnBrk="1" hangingPunct="1">
              <a:lnSpc>
                <a:spcPct val="80000"/>
              </a:lnSpc>
              <a:defRPr/>
            </a:pPr>
            <a:r>
              <a:rPr lang="fr-FR" sz="2200" b="1" smtClean="0"/>
              <a:t>Les 2 voies les plus utilisées sont : </a:t>
            </a:r>
          </a:p>
          <a:p>
            <a:pPr lvl="4" eaLnBrk="1" hangingPunct="1">
              <a:lnSpc>
                <a:spcPct val="80000"/>
              </a:lnSpc>
              <a:defRPr/>
            </a:pPr>
            <a:r>
              <a:rPr lang="fr-FR" sz="2200" b="1" smtClean="0"/>
              <a:t>la voie sous xiphoïdienne</a:t>
            </a:r>
          </a:p>
          <a:p>
            <a:pPr lvl="4" eaLnBrk="1" hangingPunct="1">
              <a:lnSpc>
                <a:spcPct val="80000"/>
              </a:lnSpc>
              <a:defRPr/>
            </a:pPr>
            <a:r>
              <a:rPr lang="fr-FR" sz="2200" b="1" smtClean="0"/>
              <a:t>la voie parasternale gauche.</a:t>
            </a:r>
          </a:p>
          <a:p>
            <a:pPr lvl="3" eaLnBrk="1" hangingPunct="1">
              <a:lnSpc>
                <a:spcPct val="80000"/>
              </a:lnSpc>
              <a:defRPr/>
            </a:pPr>
            <a:r>
              <a:rPr lang="fr-FR" sz="2200" b="1" smtClean="0">
                <a:solidFill>
                  <a:schemeClr val="hlink"/>
                </a:solidFill>
              </a:rPr>
              <a:t>Elle permet  l</a:t>
            </a:r>
            <a:r>
              <a:rPr lang="ja-JP" altLang="fr-FR" sz="2200" b="1" smtClean="0">
                <a:solidFill>
                  <a:schemeClr val="hlink"/>
                </a:solidFill>
              </a:rPr>
              <a:t>’</a:t>
            </a:r>
            <a:r>
              <a:rPr lang="fr-FR" sz="2200" b="1" smtClean="0">
                <a:solidFill>
                  <a:schemeClr val="hlink"/>
                </a:solidFill>
              </a:rPr>
              <a:t>étude cytologique, chimique et bactériologique du liquide.</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fr-FR" b="1" smtClean="0"/>
              <a:t>Signes paracliniques</a:t>
            </a:r>
          </a:p>
        </p:txBody>
      </p:sp>
      <p:sp>
        <p:nvSpPr>
          <p:cNvPr id="43011" name="Rectangle 3"/>
          <p:cNvSpPr>
            <a:spLocks noGrp="1" noChangeArrowheads="1"/>
          </p:cNvSpPr>
          <p:nvPr>
            <p:ph type="body" idx="1"/>
          </p:nvPr>
        </p:nvSpPr>
        <p:spPr>
          <a:xfrm>
            <a:off x="-757238" y="2133600"/>
            <a:ext cx="9290051" cy="4267200"/>
          </a:xfrm>
        </p:spPr>
        <p:txBody>
          <a:bodyPr/>
          <a:lstStyle/>
          <a:p>
            <a:pPr lvl="4" eaLnBrk="1" hangingPunct="1">
              <a:buFont typeface="Wingdings" charset="0"/>
              <a:buNone/>
              <a:defRPr/>
            </a:pPr>
            <a:r>
              <a:rPr lang="fr-FR" sz="2800" b="1" dirty="0" smtClean="0"/>
              <a:t>La biopsie péricardique permet l</a:t>
            </a:r>
            <a:r>
              <a:rPr lang="ja-JP" altLang="fr-FR" sz="2800" b="1" dirty="0" smtClean="0"/>
              <a:t>’</a:t>
            </a:r>
            <a:r>
              <a:rPr lang="fr-FR" sz="2800" b="1" dirty="0" smtClean="0"/>
              <a:t>étude histologique et l</a:t>
            </a:r>
            <a:r>
              <a:rPr lang="ja-JP" altLang="fr-FR" sz="2800" b="1" dirty="0" smtClean="0"/>
              <a:t>’</a:t>
            </a:r>
            <a:r>
              <a:rPr lang="fr-FR" sz="2800" b="1" dirty="0" smtClean="0"/>
              <a:t>analyse du liquide </a:t>
            </a:r>
          </a:p>
          <a:p>
            <a:pPr lvl="4" eaLnBrk="1" hangingPunct="1">
              <a:buFont typeface="Wingdings" charset="0"/>
              <a:buNone/>
              <a:defRPr/>
            </a:pPr>
            <a:r>
              <a:rPr lang="fr-FR" sz="2800" b="1" dirty="0" smtClean="0"/>
              <a:t>Est réalisée dans 2 circonstances</a:t>
            </a:r>
          </a:p>
          <a:p>
            <a:pPr marL="571500" indent="-571500" eaLnBrk="1" hangingPunct="1">
              <a:buFont typeface="Wingdings" charset="0"/>
              <a:buNone/>
              <a:defRPr/>
            </a:pPr>
            <a:r>
              <a:rPr lang="fr-FR" sz="2800" b="1" dirty="0" smtClean="0"/>
              <a:t>				</a:t>
            </a:r>
            <a:r>
              <a:rPr lang="fr-FR" sz="2800" i="1" dirty="0" smtClean="0"/>
              <a:t>En cas de drainage chirurgical 				pour épanchement mal toléré</a:t>
            </a:r>
          </a:p>
          <a:p>
            <a:pPr marL="571500" indent="-571500" eaLnBrk="1" hangingPunct="1">
              <a:buFont typeface="Wingdings" charset="0"/>
              <a:buNone/>
              <a:defRPr/>
            </a:pPr>
            <a:r>
              <a:rPr lang="fr-FR" sz="2800" i="1" dirty="0" smtClean="0"/>
              <a:t>				pour confirmer le diagnostic 					étiologique</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fr-FR" b="1" smtClean="0"/>
              <a:t>Péricarde normal</a:t>
            </a:r>
          </a:p>
        </p:txBody>
      </p:sp>
      <p:sp>
        <p:nvSpPr>
          <p:cNvPr id="95235" name="Rectangle 3"/>
          <p:cNvSpPr>
            <a:spLocks noGrp="1" noChangeArrowheads="1"/>
          </p:cNvSpPr>
          <p:nvPr>
            <p:ph type="body" idx="1"/>
          </p:nvPr>
        </p:nvSpPr>
        <p:spPr/>
        <p:txBody>
          <a:bodyPr/>
          <a:lstStyle/>
          <a:p>
            <a:pPr eaLnBrk="1" hangingPunct="1">
              <a:defRPr/>
            </a:pPr>
            <a:endParaRPr lang="fr-FR" smtClean="0"/>
          </a:p>
        </p:txBody>
      </p:sp>
      <p:pic>
        <p:nvPicPr>
          <p:cNvPr id="95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8027987"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p:txBody>
          <a:bodyPr/>
          <a:lstStyle/>
          <a:p>
            <a:pPr marL="0" indent="0">
              <a:buFont typeface="Wingdings" charset="0"/>
              <a:buNone/>
              <a:defRPr/>
            </a:pPr>
            <a:r>
              <a:rPr lang="fr-FR" dirty="0"/>
              <a:t>• PCR sur le liquide ou fragment de biopsie + </a:t>
            </a:r>
            <a:r>
              <a:rPr lang="fr-FR" dirty="0" err="1"/>
              <a:t>spécifique</a:t>
            </a:r>
            <a:r>
              <a:rPr lang="fr-FR" dirty="0"/>
              <a:t> si appliqué sur les tissus </a:t>
            </a:r>
            <a:endParaRPr lang="fr-FR" dirty="0" smtClean="0"/>
          </a:p>
          <a:p>
            <a:pPr marL="0" indent="0">
              <a:buFont typeface="Wingdings" charset="0"/>
              <a:buNone/>
              <a:defRPr/>
            </a:pPr>
            <a:r>
              <a:rPr lang="fr-FR" b="1" dirty="0" err="1"/>
              <a:t>Sensibilite</a:t>
            </a:r>
            <a:r>
              <a:rPr lang="fr-FR" b="1" dirty="0"/>
              <a:t>́ de 80 %</a:t>
            </a:r>
            <a:r>
              <a:rPr lang="fr-FR" dirty="0"/>
              <a:t>. </a:t>
            </a:r>
            <a:endParaRPr lang="fr-FR" dirty="0" smtClean="0"/>
          </a:p>
          <a:p>
            <a:pPr marL="0" indent="0">
              <a:buFont typeface="Wingdings" charset="0"/>
              <a:buNone/>
              <a:defRPr/>
            </a:pPr>
            <a:r>
              <a:rPr lang="fr-FR" dirty="0"/>
              <a:t>• ELISPOT permet de </a:t>
            </a:r>
            <a:r>
              <a:rPr lang="fr-FR" dirty="0" err="1"/>
              <a:t>détecter</a:t>
            </a:r>
            <a:r>
              <a:rPr lang="fr-FR" dirty="0"/>
              <a:t> les cellules </a:t>
            </a:r>
            <a:r>
              <a:rPr lang="fr-FR" dirty="0" err="1"/>
              <a:t>T</a:t>
            </a:r>
            <a:r>
              <a:rPr lang="fr-FR" dirty="0"/>
              <a:t> </a:t>
            </a:r>
            <a:r>
              <a:rPr lang="fr-FR" dirty="0" err="1"/>
              <a:t>spécifiques</a:t>
            </a:r>
            <a:r>
              <a:rPr lang="fr-FR" dirty="0"/>
              <a:t> du </a:t>
            </a:r>
            <a:r>
              <a:rPr lang="fr-FR" dirty="0" err="1"/>
              <a:t>mycobacter</a:t>
            </a:r>
            <a:r>
              <a:rPr lang="fr-FR" dirty="0"/>
              <a:t> </a:t>
            </a:r>
            <a:r>
              <a:rPr lang="fr-FR" dirty="0" err="1"/>
              <a:t>tuberculosis</a:t>
            </a:r>
            <a:r>
              <a:rPr lang="fr-FR" dirty="0"/>
              <a:t>. </a:t>
            </a:r>
            <a:endParaRPr lang="fr-FR" dirty="0" smtClean="0"/>
          </a:p>
          <a:p>
            <a:pPr>
              <a:defRPr/>
            </a:pPr>
            <a:endParaRPr lang="fr-F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p:txBody>
          <a:bodyPr/>
          <a:lstStyle/>
          <a:p>
            <a:pPr marL="0" indent="0">
              <a:buFont typeface="Wingdings" charset="0"/>
              <a:buNone/>
              <a:defRPr/>
            </a:pPr>
            <a:r>
              <a:rPr lang="fr-FR" b="1" dirty="0" err="1"/>
              <a:t>Méthodes</a:t>
            </a:r>
            <a:r>
              <a:rPr lang="fr-FR" b="1" dirty="0"/>
              <a:t> indirectes </a:t>
            </a:r>
            <a:r>
              <a:rPr lang="fr-FR" dirty="0"/>
              <a:t>: </a:t>
            </a:r>
            <a:endParaRPr lang="fr-FR" dirty="0" smtClean="0"/>
          </a:p>
          <a:p>
            <a:pPr marL="0" indent="0">
              <a:buFont typeface="Wingdings" charset="0"/>
              <a:buNone/>
              <a:defRPr/>
            </a:pPr>
            <a:r>
              <a:rPr lang="fr-FR" dirty="0"/>
              <a:t>• Vu le </a:t>
            </a:r>
            <a:r>
              <a:rPr lang="fr-FR" dirty="0" err="1"/>
              <a:t>délai</a:t>
            </a:r>
            <a:r>
              <a:rPr lang="fr-FR" dirty="0"/>
              <a:t> que prennent les cultures microbiologiques et la </a:t>
            </a:r>
            <a:r>
              <a:rPr lang="fr-FR" dirty="0" err="1"/>
              <a:t>nécessite</a:t>
            </a:r>
            <a:r>
              <a:rPr lang="fr-FR" dirty="0"/>
              <a:t>́ d’un traitement rapide: </a:t>
            </a:r>
            <a:endParaRPr lang="fr-FR" dirty="0" smtClean="0"/>
          </a:p>
          <a:p>
            <a:pPr marL="0" indent="0">
              <a:buFont typeface="Wingdings" charset="0"/>
              <a:buNone/>
              <a:defRPr/>
            </a:pPr>
            <a:r>
              <a:rPr lang="fr-FR" dirty="0"/>
              <a:t>• Le dosage de l’</a:t>
            </a:r>
            <a:r>
              <a:rPr lang="fr-FR" dirty="0" err="1"/>
              <a:t>adénosine</a:t>
            </a:r>
            <a:r>
              <a:rPr lang="fr-FR" dirty="0"/>
              <a:t> </a:t>
            </a:r>
            <a:r>
              <a:rPr lang="fr-FR" dirty="0" err="1"/>
              <a:t>désaminase</a:t>
            </a:r>
            <a:r>
              <a:rPr lang="fr-FR" dirty="0"/>
              <a:t> sur le liquide </a:t>
            </a:r>
            <a:r>
              <a:rPr lang="fr-FR" dirty="0" err="1"/>
              <a:t>péricardique</a:t>
            </a:r>
            <a:r>
              <a:rPr lang="fr-FR" dirty="0"/>
              <a:t> (</a:t>
            </a:r>
            <a:r>
              <a:rPr lang="fr-FR" dirty="0" err="1"/>
              <a:t>cut</a:t>
            </a:r>
            <a:r>
              <a:rPr lang="fr-FR" dirty="0"/>
              <a:t> off 30 à 60 U/l) </a:t>
            </a:r>
            <a:endParaRPr lang="fr-FR" dirty="0" smtClean="0"/>
          </a:p>
          <a:p>
            <a:pPr marL="0" indent="0">
              <a:buFont typeface="Wingdings" charset="0"/>
              <a:buNone/>
              <a:defRPr/>
            </a:pPr>
            <a:r>
              <a:rPr lang="fr-FR" dirty="0"/>
              <a:t>• Le dosage de l’</a:t>
            </a:r>
            <a:r>
              <a:rPr lang="fr-FR" dirty="0" err="1"/>
              <a:t>interféron</a:t>
            </a:r>
            <a:r>
              <a:rPr lang="fr-FR" dirty="0"/>
              <a:t> gamma. </a:t>
            </a:r>
            <a:endParaRPr lang="fr-FR" dirty="0" smtClean="0"/>
          </a:p>
          <a:p>
            <a:pPr>
              <a:defRPr/>
            </a:pPr>
            <a:endParaRPr lang="fr-F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676275"/>
          </a:xfrm>
        </p:spPr>
        <p:txBody>
          <a:bodyPr/>
          <a:lstStyle/>
          <a:p>
            <a:pPr>
              <a:defRPr/>
            </a:pPr>
            <a:r>
              <a:rPr lang="fr-FR" b="1" dirty="0" smtClean="0"/>
              <a:t>Traitement</a:t>
            </a:r>
            <a:endParaRPr lang="fr-FR" b="1" dirty="0"/>
          </a:p>
        </p:txBody>
      </p:sp>
      <p:sp>
        <p:nvSpPr>
          <p:cNvPr id="3" name="Espace réservé du contenu 2"/>
          <p:cNvSpPr>
            <a:spLocks noGrp="1"/>
          </p:cNvSpPr>
          <p:nvPr>
            <p:ph idx="1"/>
          </p:nvPr>
        </p:nvSpPr>
        <p:spPr/>
        <p:txBody>
          <a:bodyPr/>
          <a:lstStyle/>
          <a:p>
            <a:pPr>
              <a:lnSpc>
                <a:spcPct val="130000"/>
              </a:lnSpc>
              <a:defRPr/>
            </a:pPr>
            <a:r>
              <a:rPr lang="fr-FR" sz="2400" b="1" dirty="0" err="1" smtClean="0"/>
              <a:t>Corticothérapie</a:t>
            </a:r>
            <a:r>
              <a:rPr lang="fr-FR" sz="2400" dirty="0" smtClean="0"/>
              <a:t> </a:t>
            </a:r>
            <a:r>
              <a:rPr lang="fr-FR" sz="2400" dirty="0"/>
              <a:t>: </a:t>
            </a:r>
            <a:endParaRPr lang="fr-FR" sz="2400" dirty="0" smtClean="0"/>
          </a:p>
          <a:p>
            <a:pPr>
              <a:lnSpc>
                <a:spcPct val="130000"/>
              </a:lnSpc>
              <a:defRPr/>
            </a:pPr>
            <a:r>
              <a:rPr lang="fr-FR" sz="2400" dirty="0" smtClean="0"/>
              <a:t>L’</a:t>
            </a:r>
            <a:r>
              <a:rPr lang="fr-FR" sz="2400" dirty="0" err="1" smtClean="0"/>
              <a:t>enquête</a:t>
            </a:r>
            <a:r>
              <a:rPr lang="fr-FR" sz="2400" dirty="0" smtClean="0"/>
              <a:t> </a:t>
            </a:r>
            <a:r>
              <a:rPr lang="fr-FR" sz="2400" dirty="0"/>
              <a:t>sur la prise en charge de la </a:t>
            </a:r>
            <a:r>
              <a:rPr lang="fr-FR" sz="2400" dirty="0" err="1"/>
              <a:t>péricardite</a:t>
            </a:r>
            <a:r>
              <a:rPr lang="fr-FR" sz="2400" dirty="0"/>
              <a:t> (IMPI) a montré que la </a:t>
            </a:r>
            <a:r>
              <a:rPr lang="fr-FR" sz="2400" dirty="0" err="1" smtClean="0"/>
              <a:t>prédnisolone</a:t>
            </a:r>
            <a:r>
              <a:rPr lang="fr-FR" sz="2400" dirty="0" smtClean="0"/>
              <a:t> </a:t>
            </a:r>
            <a:r>
              <a:rPr lang="fr-FR" sz="2400" dirty="0" err="1"/>
              <a:t>adjuvante</a:t>
            </a:r>
            <a:r>
              <a:rPr lang="fr-FR" sz="2400" dirty="0"/>
              <a:t> à fortes doses </a:t>
            </a:r>
            <a:r>
              <a:rPr lang="fr-FR" sz="2400" dirty="0" err="1"/>
              <a:t>réduit</a:t>
            </a:r>
            <a:r>
              <a:rPr lang="fr-FR" sz="2400" dirty="0"/>
              <a:t> de 46% la </a:t>
            </a:r>
            <a:r>
              <a:rPr lang="fr-FR" sz="2400" dirty="0" err="1"/>
              <a:t>fréquence</a:t>
            </a:r>
            <a:r>
              <a:rPr lang="fr-FR" sz="2400" dirty="0"/>
              <a:t> de la </a:t>
            </a:r>
            <a:r>
              <a:rPr lang="fr-FR" sz="2400" dirty="0" err="1"/>
              <a:t>péricardite</a:t>
            </a:r>
            <a:r>
              <a:rPr lang="fr-FR" sz="2400" dirty="0"/>
              <a:t> constrictive </a:t>
            </a:r>
            <a:r>
              <a:rPr lang="fr-FR" sz="2400" dirty="0" err="1"/>
              <a:t>indépendamment</a:t>
            </a:r>
            <a:r>
              <a:rPr lang="fr-FR" sz="2400" dirty="0"/>
              <a:t> du statut VIH</a:t>
            </a:r>
            <a:r>
              <a:rPr lang="fr-FR" sz="2400" dirty="0" smtClean="0"/>
              <a:t>.</a:t>
            </a:r>
          </a:p>
          <a:p>
            <a:pPr>
              <a:defRPr/>
            </a:pPr>
            <a:endParaRPr lang="fr-FR" dirty="0"/>
          </a:p>
        </p:txBody>
      </p:sp>
      <p:sp>
        <p:nvSpPr>
          <p:cNvPr id="4" name="Rectangle à coins arrondis 3"/>
          <p:cNvSpPr/>
          <p:nvPr/>
        </p:nvSpPr>
        <p:spPr>
          <a:xfrm>
            <a:off x="0" y="5516563"/>
            <a:ext cx="9144000" cy="64928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400" b="1" dirty="0">
              <a:solidFill>
                <a:srgbClr val="000000"/>
              </a:solidFill>
            </a:endParaRPr>
          </a:p>
          <a:p>
            <a:pPr algn="ctr">
              <a:defRPr/>
            </a:pPr>
            <a:r>
              <a:rPr lang="fr-FR" b="1" baseline="30000" dirty="0" err="1">
                <a:solidFill>
                  <a:srgbClr val="000000"/>
                </a:solidFill>
              </a:rPr>
              <a:t>Mayosi</a:t>
            </a:r>
            <a:r>
              <a:rPr lang="fr-FR" b="1" baseline="30000" dirty="0">
                <a:solidFill>
                  <a:srgbClr val="000000"/>
                </a:solidFill>
              </a:rPr>
              <a:t> BM et al. </a:t>
            </a:r>
            <a:r>
              <a:rPr lang="fr-FR" b="1" baseline="30000" dirty="0" err="1">
                <a:solidFill>
                  <a:srgbClr val="000000"/>
                </a:solidFill>
              </a:rPr>
              <a:t>Prednisolone</a:t>
            </a:r>
            <a:r>
              <a:rPr lang="fr-FR" b="1" baseline="30000" dirty="0">
                <a:solidFill>
                  <a:srgbClr val="000000"/>
                </a:solidFill>
              </a:rPr>
              <a:t> and </a:t>
            </a:r>
            <a:r>
              <a:rPr lang="fr-FR" b="1" i="1" baseline="30000" dirty="0" err="1">
                <a:solidFill>
                  <a:srgbClr val="000000"/>
                </a:solidFill>
              </a:rPr>
              <a:t>Mycobacterium</a:t>
            </a:r>
            <a:r>
              <a:rPr lang="fr-FR" b="1" i="1" baseline="30000" dirty="0">
                <a:solidFill>
                  <a:srgbClr val="000000"/>
                </a:solidFill>
              </a:rPr>
              <a:t> </a:t>
            </a:r>
            <a:r>
              <a:rPr lang="fr-FR" b="1" i="1" baseline="30000" dirty="0" err="1">
                <a:solidFill>
                  <a:srgbClr val="000000"/>
                </a:solidFill>
              </a:rPr>
              <a:t>indicus</a:t>
            </a:r>
            <a:r>
              <a:rPr lang="fr-FR" b="1" i="1" baseline="30000" dirty="0">
                <a:solidFill>
                  <a:srgbClr val="000000"/>
                </a:solidFill>
              </a:rPr>
              <a:t> </a:t>
            </a:r>
            <a:r>
              <a:rPr lang="fr-FR" b="1" i="1" baseline="30000" dirty="0" err="1">
                <a:solidFill>
                  <a:srgbClr val="000000"/>
                </a:solidFill>
              </a:rPr>
              <a:t>pranii</a:t>
            </a:r>
            <a:r>
              <a:rPr lang="fr-FR" b="1" i="1" baseline="30000" dirty="0">
                <a:solidFill>
                  <a:srgbClr val="000000"/>
                </a:solidFill>
              </a:rPr>
              <a:t> </a:t>
            </a:r>
            <a:r>
              <a:rPr lang="fr-FR" b="1" baseline="30000" dirty="0">
                <a:solidFill>
                  <a:srgbClr val="000000"/>
                </a:solidFill>
              </a:rPr>
              <a:t>in </a:t>
            </a:r>
            <a:r>
              <a:rPr lang="fr-FR" b="1" baseline="30000" dirty="0" err="1">
                <a:solidFill>
                  <a:srgbClr val="000000"/>
                </a:solidFill>
              </a:rPr>
              <a:t>Tuberculous</a:t>
            </a:r>
            <a:r>
              <a:rPr lang="fr-FR" b="1" baseline="30000" dirty="0">
                <a:solidFill>
                  <a:srgbClr val="000000"/>
                </a:solidFill>
              </a:rPr>
              <a:t> </a:t>
            </a:r>
            <a:r>
              <a:rPr lang="fr-FR" b="1" baseline="30000" dirty="0" err="1">
                <a:solidFill>
                  <a:srgbClr val="000000"/>
                </a:solidFill>
              </a:rPr>
              <a:t>Pericarditis</a:t>
            </a:r>
            <a:r>
              <a:rPr lang="fr-FR" b="1" baseline="30000" dirty="0">
                <a:solidFill>
                  <a:srgbClr val="000000"/>
                </a:solidFill>
              </a:rPr>
              <a:t>. N </a:t>
            </a:r>
            <a:r>
              <a:rPr lang="fr-FR" b="1" baseline="30000" dirty="0" err="1">
                <a:solidFill>
                  <a:srgbClr val="000000"/>
                </a:solidFill>
              </a:rPr>
              <a:t>Engl</a:t>
            </a:r>
            <a:r>
              <a:rPr lang="fr-FR" b="1" baseline="30000" dirty="0">
                <a:solidFill>
                  <a:srgbClr val="000000"/>
                </a:solidFill>
              </a:rPr>
              <a:t> J Med 2014;371:1121–30.</a:t>
            </a:r>
            <a:endParaRPr lang="fr-FR"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000" b="1" u="sng" dirty="0" smtClean="0"/>
              <a:t>Physiopathologie </a:t>
            </a:r>
            <a:r>
              <a:rPr lang="fr-FR" b="1" dirty="0" smtClean="0"/>
              <a:t> </a:t>
            </a:r>
            <a:endParaRPr lang="fr-FR" b="1" dirty="0"/>
          </a:p>
        </p:txBody>
      </p:sp>
      <p:sp>
        <p:nvSpPr>
          <p:cNvPr id="3" name="Espace réservé du contenu 2"/>
          <p:cNvSpPr>
            <a:spLocks noGrp="1"/>
          </p:cNvSpPr>
          <p:nvPr>
            <p:ph idx="1"/>
          </p:nvPr>
        </p:nvSpPr>
        <p:spPr>
          <a:xfrm>
            <a:off x="107504" y="1268760"/>
            <a:ext cx="8642350" cy="4267200"/>
          </a:xfrm>
        </p:spPr>
        <p:txBody>
          <a:bodyPr/>
          <a:lstStyle/>
          <a:p>
            <a:pPr marL="0" indent="0">
              <a:lnSpc>
                <a:spcPct val="140000"/>
              </a:lnSpc>
              <a:buFont typeface="Wingdings" charset="0"/>
              <a:buNone/>
              <a:defRPr/>
            </a:pPr>
            <a:endParaRPr lang="fr-FR" sz="2800" b="1" dirty="0" smtClean="0"/>
          </a:p>
          <a:p>
            <a:pPr marL="0" indent="0">
              <a:lnSpc>
                <a:spcPct val="140000"/>
              </a:lnSpc>
              <a:buFont typeface="Wingdings" charset="0"/>
              <a:buNone/>
              <a:defRPr/>
            </a:pPr>
            <a:r>
              <a:rPr lang="fr-FR" sz="2400" dirty="0"/>
              <a:t>• A</a:t>
            </a:r>
            <a:r>
              <a:rPr lang="fr-FR" sz="2400" dirty="0" smtClean="0"/>
              <a:t>tteinte </a:t>
            </a:r>
            <a:r>
              <a:rPr lang="fr-FR" sz="2400" dirty="0" err="1" smtClean="0"/>
              <a:t>péricardique</a:t>
            </a:r>
            <a:r>
              <a:rPr lang="fr-FR" sz="2400" dirty="0" smtClean="0"/>
              <a:t> </a:t>
            </a:r>
            <a:r>
              <a:rPr lang="fr-FR" sz="2400" b="1" dirty="0"/>
              <a:t>rarement </a:t>
            </a:r>
            <a:r>
              <a:rPr lang="fr-FR" sz="2400" b="1" dirty="0" err="1"/>
              <a:t>isolée</a:t>
            </a:r>
            <a:r>
              <a:rPr lang="fr-FR" sz="2400" dirty="0"/>
              <a:t>. </a:t>
            </a:r>
            <a:endParaRPr lang="fr-FR" sz="2400" dirty="0" smtClean="0"/>
          </a:p>
          <a:p>
            <a:pPr marL="0" indent="0">
              <a:lnSpc>
                <a:spcPct val="140000"/>
              </a:lnSpc>
              <a:buFont typeface="Wingdings" charset="0"/>
              <a:buNone/>
              <a:defRPr/>
            </a:pPr>
            <a:r>
              <a:rPr lang="fr-FR" sz="2400" dirty="0"/>
              <a:t>• </a:t>
            </a:r>
            <a:r>
              <a:rPr lang="fr-FR" sz="2400" b="1" dirty="0" err="1"/>
              <a:t>Réactivation</a:t>
            </a:r>
            <a:r>
              <a:rPr lang="fr-FR" sz="2400" dirty="0"/>
              <a:t> plus que primo infection. </a:t>
            </a:r>
            <a:endParaRPr lang="fr-FR" sz="2400" dirty="0" smtClean="0"/>
          </a:p>
          <a:p>
            <a:pPr marL="0" indent="0">
              <a:lnSpc>
                <a:spcPct val="140000"/>
              </a:lnSpc>
              <a:buFont typeface="Wingdings" charset="0"/>
              <a:buNone/>
              <a:defRPr/>
            </a:pPr>
            <a:r>
              <a:rPr lang="fr-FR" sz="2400" dirty="0"/>
              <a:t>• La contamination est souvent d’origine </a:t>
            </a:r>
            <a:r>
              <a:rPr lang="fr-FR" sz="2400" b="1" dirty="0"/>
              <a:t>lymphatique </a:t>
            </a:r>
            <a:r>
              <a:rPr lang="fr-FR" sz="2400" b="1" dirty="0" err="1"/>
              <a:t>rétrograde</a:t>
            </a:r>
            <a:r>
              <a:rPr lang="fr-FR" sz="2400" dirty="0"/>
              <a:t>, parfois </a:t>
            </a:r>
            <a:r>
              <a:rPr lang="fr-FR" sz="2400" b="1" dirty="0" err="1"/>
              <a:t>hématogène</a:t>
            </a:r>
            <a:r>
              <a:rPr lang="fr-FR" sz="2400" dirty="0"/>
              <a:t> et rarement par </a:t>
            </a:r>
            <a:r>
              <a:rPr lang="fr-FR" sz="2400" b="1" dirty="0" smtClean="0"/>
              <a:t>contiguïté</a:t>
            </a:r>
            <a:r>
              <a:rPr lang="fr-FR" sz="2400" dirty="0" smtClean="0"/>
              <a:t>́</a:t>
            </a:r>
            <a:r>
              <a:rPr lang="fr-FR" sz="2400" dirty="0"/>
              <a:t>. </a:t>
            </a:r>
            <a:endParaRPr lang="fr-FR" sz="2400" dirty="0" smtClean="0"/>
          </a:p>
          <a:p>
            <a:pPr>
              <a:defRPr/>
            </a:pPr>
            <a:endParaRPr lang="fr-FR" dirty="0"/>
          </a:p>
        </p:txBody>
      </p:sp>
      <p:sp>
        <p:nvSpPr>
          <p:cNvPr id="4" name="Rectangle à coins arrondis 3"/>
          <p:cNvSpPr/>
          <p:nvPr/>
        </p:nvSpPr>
        <p:spPr>
          <a:xfrm>
            <a:off x="539750" y="5805488"/>
            <a:ext cx="8604250" cy="10525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fr-FR" sz="2000" b="1" baseline="30000" dirty="0">
                <a:solidFill>
                  <a:srgbClr val="000000"/>
                </a:solidFill>
              </a:rPr>
              <a:t>-</a:t>
            </a:r>
            <a:r>
              <a:rPr lang="fr-FR" sz="2000" b="1" baseline="30000" dirty="0" err="1">
                <a:solidFill>
                  <a:srgbClr val="000000"/>
                </a:solidFill>
              </a:rPr>
              <a:t>Ntsekhe</a:t>
            </a:r>
            <a:r>
              <a:rPr lang="fr-FR" sz="2000" b="1" baseline="30000" dirty="0">
                <a:solidFill>
                  <a:srgbClr val="000000"/>
                </a:solidFill>
              </a:rPr>
              <a:t> </a:t>
            </a:r>
            <a:r>
              <a:rPr lang="fr-FR" sz="2000" b="1" baseline="30000" dirty="0" smtClean="0">
                <a:solidFill>
                  <a:srgbClr val="000000"/>
                </a:solidFill>
              </a:rPr>
              <a:t>M et al </a:t>
            </a:r>
            <a:r>
              <a:rPr lang="fr-FR" sz="2000" b="1" baseline="30000" dirty="0" err="1">
                <a:solidFill>
                  <a:srgbClr val="000000"/>
                </a:solidFill>
              </a:rPr>
              <a:t>Tuberculous</a:t>
            </a:r>
            <a:r>
              <a:rPr lang="fr-FR" sz="2000" b="1" baseline="30000" dirty="0">
                <a:solidFill>
                  <a:srgbClr val="000000"/>
                </a:solidFill>
              </a:rPr>
              <a:t> </a:t>
            </a:r>
            <a:r>
              <a:rPr lang="fr-FR" sz="2000" b="1" baseline="30000" dirty="0" err="1">
                <a:solidFill>
                  <a:srgbClr val="000000"/>
                </a:solidFill>
              </a:rPr>
              <a:t>pericarditis</a:t>
            </a:r>
            <a:r>
              <a:rPr lang="fr-FR" sz="2000" b="1" baseline="30000" dirty="0">
                <a:solidFill>
                  <a:srgbClr val="000000"/>
                </a:solidFill>
              </a:rPr>
              <a:t> </a:t>
            </a:r>
            <a:r>
              <a:rPr lang="fr-FR" sz="2000" b="1" baseline="30000" dirty="0" err="1">
                <a:solidFill>
                  <a:srgbClr val="000000"/>
                </a:solidFill>
              </a:rPr>
              <a:t>with</a:t>
            </a:r>
            <a:r>
              <a:rPr lang="fr-FR" sz="2000" b="1" baseline="30000" dirty="0">
                <a:solidFill>
                  <a:srgbClr val="000000"/>
                </a:solidFill>
              </a:rPr>
              <a:t> and </a:t>
            </a:r>
            <a:r>
              <a:rPr lang="fr-FR" sz="2000" b="1" baseline="30000" dirty="0" err="1">
                <a:solidFill>
                  <a:srgbClr val="000000"/>
                </a:solidFill>
              </a:rPr>
              <a:t>without</a:t>
            </a:r>
            <a:r>
              <a:rPr lang="fr-FR" sz="2000" b="1" baseline="30000" dirty="0">
                <a:solidFill>
                  <a:srgbClr val="000000"/>
                </a:solidFill>
              </a:rPr>
              <a:t> HIV. </a:t>
            </a:r>
            <a:r>
              <a:rPr lang="fr-FR" sz="2000" b="1" baseline="30000" dirty="0" err="1">
                <a:solidFill>
                  <a:srgbClr val="000000"/>
                </a:solidFill>
              </a:rPr>
              <a:t>Heart</a:t>
            </a:r>
            <a:r>
              <a:rPr lang="fr-FR" sz="2000" b="1" baseline="30000" dirty="0">
                <a:solidFill>
                  <a:srgbClr val="000000"/>
                </a:solidFill>
              </a:rPr>
              <a:t> Fail </a:t>
            </a:r>
            <a:r>
              <a:rPr lang="fr-FR" sz="2000" b="1" baseline="30000" dirty="0" err="1">
                <a:solidFill>
                  <a:srgbClr val="000000"/>
                </a:solidFill>
              </a:rPr>
              <a:t>Rev</a:t>
            </a:r>
            <a:r>
              <a:rPr lang="fr-FR" sz="2000" b="1" baseline="30000" dirty="0">
                <a:solidFill>
                  <a:srgbClr val="000000"/>
                </a:solidFill>
              </a:rPr>
              <a:t> 2013;18:367–73.</a:t>
            </a:r>
          </a:p>
          <a:p>
            <a:pPr>
              <a:defRPr/>
            </a:pPr>
            <a:r>
              <a:rPr lang="fr-FR" sz="2000" b="1" baseline="30000" dirty="0">
                <a:solidFill>
                  <a:srgbClr val="000000"/>
                </a:solidFill>
              </a:rPr>
              <a:t>-</a:t>
            </a:r>
            <a:r>
              <a:rPr lang="fr-FR" sz="2000" b="1" baseline="30000" dirty="0" err="1">
                <a:solidFill>
                  <a:srgbClr val="000000"/>
                </a:solidFill>
              </a:rPr>
              <a:t>Heimann</a:t>
            </a:r>
            <a:r>
              <a:rPr lang="fr-FR" sz="2000" b="1" baseline="30000" dirty="0">
                <a:solidFill>
                  <a:srgbClr val="000000"/>
                </a:solidFill>
              </a:rPr>
              <a:t> HL, Binder S. TUBERCULOUS PERICARDITIS n.d.:13.</a:t>
            </a:r>
          </a:p>
          <a:p>
            <a:pPr>
              <a:defRPr/>
            </a:pPr>
            <a:r>
              <a:rPr lang="fr-FR" sz="2000" b="1" baseline="30000" dirty="0">
                <a:solidFill>
                  <a:srgbClr val="000000"/>
                </a:solidFill>
              </a:rPr>
              <a:t>-Peel AAF. TUBERCULOUS PERICARDITIS n.d.:14.</a:t>
            </a:r>
            <a:endParaRPr lang="fr-FR" sz="20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b="1" dirty="0" smtClean="0"/>
              <a:t>Étiologies péricardites infectieuses selon ESC </a:t>
            </a:r>
            <a:endParaRPr lang="fr-FR" b="1" dirty="0"/>
          </a:p>
        </p:txBody>
      </p:sp>
      <p:pic>
        <p:nvPicPr>
          <p:cNvPr id="4" name="Espace réservé du contenu 3" descr="Capture d’écran 2021-10-16 à 14.32.08.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531" t="58036" r="29138" b="16063"/>
          <a:stretch/>
        </p:blipFill>
        <p:spPr>
          <a:xfrm>
            <a:off x="179388" y="2133600"/>
            <a:ext cx="8964612" cy="4032250"/>
          </a:xfrm>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288" y="333375"/>
            <a:ext cx="8001000" cy="1216025"/>
          </a:xfrm>
        </p:spPr>
        <p:txBody>
          <a:bodyPr/>
          <a:lstStyle/>
          <a:p>
            <a:pPr eaLnBrk="1" hangingPunct="1">
              <a:defRPr/>
            </a:pPr>
            <a:r>
              <a:rPr lang="fr-FR" sz="4400" b="1" dirty="0" err="1" smtClean="0"/>
              <a:t>Paraclinique</a:t>
            </a:r>
            <a:endParaRPr lang="fr-FR" sz="4400" b="1" dirty="0" smtClean="0"/>
          </a:p>
        </p:txBody>
      </p:sp>
      <p:sp>
        <p:nvSpPr>
          <p:cNvPr id="62467" name="Rectangle 3"/>
          <p:cNvSpPr>
            <a:spLocks noGrp="1" noChangeArrowheads="1"/>
          </p:cNvSpPr>
          <p:nvPr>
            <p:ph type="body" idx="1"/>
          </p:nvPr>
        </p:nvSpPr>
        <p:spPr>
          <a:xfrm>
            <a:off x="323850" y="2133600"/>
            <a:ext cx="8577263" cy="4267200"/>
          </a:xfrm>
        </p:spPr>
        <p:txBody>
          <a:bodyPr/>
          <a:lstStyle/>
          <a:p>
            <a:pPr eaLnBrk="1" hangingPunct="1">
              <a:lnSpc>
                <a:spcPct val="80000"/>
              </a:lnSpc>
              <a:defRPr/>
            </a:pPr>
            <a:r>
              <a:rPr lang="fr-FR" sz="3200" b="1" smtClean="0"/>
              <a:t>ECG</a:t>
            </a:r>
          </a:p>
          <a:p>
            <a:pPr eaLnBrk="1" hangingPunct="1">
              <a:lnSpc>
                <a:spcPct val="80000"/>
              </a:lnSpc>
              <a:buFont typeface="Wingdings" charset="0"/>
              <a:buNone/>
              <a:defRPr/>
            </a:pPr>
            <a:r>
              <a:rPr lang="fr-FR" sz="2800" b="1" smtClean="0"/>
              <a:t>	Signes en rapport avec l</a:t>
            </a:r>
            <a:r>
              <a:rPr lang="ja-JP" altLang="fr-FR" sz="2800" b="1" smtClean="0"/>
              <a:t>’</a:t>
            </a:r>
            <a:r>
              <a:rPr lang="fr-FR" sz="2800" b="1" smtClean="0"/>
              <a:t>épanchement</a:t>
            </a:r>
          </a:p>
          <a:p>
            <a:pPr lvl="1" eaLnBrk="1" hangingPunct="1">
              <a:lnSpc>
                <a:spcPct val="80000"/>
              </a:lnSpc>
              <a:defRPr/>
            </a:pPr>
            <a:r>
              <a:rPr lang="fr-FR" sz="2800" b="1" smtClean="0"/>
              <a:t>Bas voltage des complexes</a:t>
            </a:r>
          </a:p>
          <a:p>
            <a:pPr lvl="1" eaLnBrk="1" hangingPunct="1">
              <a:lnSpc>
                <a:spcPct val="80000"/>
              </a:lnSpc>
              <a:defRPr/>
            </a:pPr>
            <a:r>
              <a:rPr lang="fr-FR" sz="2800" b="1" smtClean="0"/>
              <a:t>Alternance électrique </a:t>
            </a:r>
            <a:r>
              <a:rPr lang="fr-FR" sz="2800" b="1" smtClean="0">
                <a:solidFill>
                  <a:schemeClr val="hlink"/>
                </a:solidFill>
              </a:rPr>
              <a:t>(modification de la morphologie de QRS et plus rarement de P et T d</a:t>
            </a:r>
            <a:r>
              <a:rPr lang="ja-JP" altLang="fr-FR" sz="2800" b="1" smtClean="0">
                <a:solidFill>
                  <a:schemeClr val="hlink"/>
                </a:solidFill>
              </a:rPr>
              <a:t>’</a:t>
            </a:r>
            <a:r>
              <a:rPr lang="fr-FR" sz="2800" b="1" smtClean="0">
                <a:solidFill>
                  <a:schemeClr val="hlink"/>
                </a:solidFill>
              </a:rPr>
              <a:t>un battement à l</a:t>
            </a:r>
            <a:r>
              <a:rPr lang="ja-JP" altLang="fr-FR" sz="2800" b="1" smtClean="0">
                <a:solidFill>
                  <a:schemeClr val="hlink"/>
                </a:solidFill>
              </a:rPr>
              <a:t>’</a:t>
            </a:r>
            <a:r>
              <a:rPr lang="fr-FR" sz="2800" b="1" smtClean="0">
                <a:solidFill>
                  <a:schemeClr val="hlink"/>
                </a:solidFill>
              </a:rPr>
              <a:t>autre).</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endParaRPr lang="fr-FR" smtClean="0"/>
          </a:p>
        </p:txBody>
      </p:sp>
      <p:sp>
        <p:nvSpPr>
          <p:cNvPr id="84995" name="Rectangle 3"/>
          <p:cNvSpPr>
            <a:spLocks noGrp="1" noChangeArrowheads="1"/>
          </p:cNvSpPr>
          <p:nvPr>
            <p:ph type="body" idx="1"/>
          </p:nvPr>
        </p:nvSpPr>
        <p:spPr/>
        <p:txBody>
          <a:bodyPr/>
          <a:lstStyle/>
          <a:p>
            <a:pPr eaLnBrk="1" hangingPunct="1">
              <a:defRPr/>
            </a:pPr>
            <a:endParaRPr lang="fr-FR" smtClean="0"/>
          </a:p>
        </p:txBody>
      </p:sp>
      <p:pic>
        <p:nvPicPr>
          <p:cNvPr id="27651" name="Picture 5" descr="64TF6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706563"/>
            <a:ext cx="44656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6"/>
          <p:cNvSpPr>
            <a:spLocks noChangeArrowheads="1"/>
          </p:cNvSpPr>
          <p:nvPr/>
        </p:nvSpPr>
        <p:spPr bwMode="auto">
          <a:xfrm>
            <a:off x="2411413" y="5876925"/>
            <a:ext cx="4392612" cy="792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fr-FR">
                <a:cs typeface="Arial" charset="0"/>
              </a:rPr>
              <a:t>Pouls paradoxal de Kussmaul</a:t>
            </a:r>
          </a:p>
        </p:txBody>
      </p:sp>
      <p:pic>
        <p:nvPicPr>
          <p:cNvPr id="849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628650"/>
            <a:ext cx="8096250" cy="517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fr-FR" b="1" dirty="0" err="1"/>
              <a:t>P</a:t>
            </a:r>
            <a:r>
              <a:rPr lang="fr-FR" b="1" dirty="0" err="1" smtClean="0"/>
              <a:t>aracliniques</a:t>
            </a:r>
            <a:endParaRPr lang="fr-FR" b="1" dirty="0" smtClean="0"/>
          </a:p>
        </p:txBody>
      </p:sp>
      <p:sp>
        <p:nvSpPr>
          <p:cNvPr id="61443" name="Rectangle 3"/>
          <p:cNvSpPr>
            <a:spLocks noGrp="1" noChangeArrowheads="1"/>
          </p:cNvSpPr>
          <p:nvPr>
            <p:ph type="body" idx="1"/>
          </p:nvPr>
        </p:nvSpPr>
        <p:spPr>
          <a:xfrm>
            <a:off x="566738" y="1752600"/>
            <a:ext cx="8577262" cy="4267200"/>
          </a:xfrm>
        </p:spPr>
        <p:txBody>
          <a:bodyPr/>
          <a:lstStyle/>
          <a:p>
            <a:pPr eaLnBrk="1" hangingPunct="1">
              <a:lnSpc>
                <a:spcPct val="80000"/>
              </a:lnSpc>
              <a:buFont typeface="Wingdings" charset="0"/>
              <a:buNone/>
              <a:defRPr/>
            </a:pPr>
            <a:r>
              <a:rPr lang="fr-FR" sz="2800" b="1" dirty="0" smtClean="0"/>
              <a:t>ECG</a:t>
            </a:r>
          </a:p>
          <a:p>
            <a:pPr eaLnBrk="1" hangingPunct="1">
              <a:lnSpc>
                <a:spcPct val="80000"/>
              </a:lnSpc>
              <a:defRPr/>
            </a:pPr>
            <a:r>
              <a:rPr lang="fr-FR" sz="2400" b="1" dirty="0" smtClean="0"/>
              <a:t>Signes inflammatoires de l</a:t>
            </a:r>
            <a:r>
              <a:rPr lang="ja-JP" altLang="fr-FR" sz="2400" b="1" dirty="0" smtClean="0"/>
              <a:t>’</a:t>
            </a:r>
            <a:r>
              <a:rPr lang="fr-FR" sz="2400" b="1" dirty="0" err="1" smtClean="0"/>
              <a:t>épicarde</a:t>
            </a:r>
            <a:r>
              <a:rPr lang="fr-FR" sz="2400" b="1" dirty="0" smtClean="0"/>
              <a:t> ventriculaire : 4 stades  </a:t>
            </a:r>
            <a:r>
              <a:rPr lang="fr-FR" sz="2400" b="1" dirty="0" err="1" smtClean="0"/>
              <a:t>Holzmann</a:t>
            </a:r>
            <a:r>
              <a:rPr lang="fr-FR" sz="2400" b="1" dirty="0" smtClean="0"/>
              <a:t> :</a:t>
            </a:r>
          </a:p>
          <a:p>
            <a:pPr lvl="1" eaLnBrk="1" hangingPunct="1">
              <a:lnSpc>
                <a:spcPct val="80000"/>
              </a:lnSpc>
              <a:defRPr/>
            </a:pPr>
            <a:r>
              <a:rPr lang="fr-FR" sz="2000" b="1" dirty="0" smtClean="0">
                <a:solidFill>
                  <a:schemeClr val="accent2"/>
                </a:solidFill>
              </a:rPr>
              <a:t>1 : ST+ concave en haut : aspect en « selle de chameau »</a:t>
            </a:r>
          </a:p>
          <a:p>
            <a:pPr lvl="1" eaLnBrk="1" hangingPunct="1">
              <a:lnSpc>
                <a:spcPct val="80000"/>
              </a:lnSpc>
              <a:defRPr/>
            </a:pPr>
            <a:r>
              <a:rPr lang="fr-FR" sz="2000" b="1" dirty="0" smtClean="0">
                <a:solidFill>
                  <a:schemeClr val="accent2"/>
                </a:solidFill>
              </a:rPr>
              <a:t>2 : retour à la ligne isoélectrique de ST avec aplatissement de </a:t>
            </a:r>
            <a:r>
              <a:rPr lang="fr-FR" sz="2000" b="1" dirty="0" err="1" smtClean="0">
                <a:solidFill>
                  <a:schemeClr val="accent2"/>
                </a:solidFill>
              </a:rPr>
              <a:t>T</a:t>
            </a:r>
            <a:r>
              <a:rPr lang="fr-FR" sz="2000" b="1" dirty="0" smtClean="0">
                <a:solidFill>
                  <a:schemeClr val="accent2"/>
                </a:solidFill>
              </a:rPr>
              <a:t> après quelques heures à jours</a:t>
            </a:r>
          </a:p>
          <a:p>
            <a:pPr lvl="1" eaLnBrk="1" hangingPunct="1">
              <a:lnSpc>
                <a:spcPct val="80000"/>
              </a:lnSpc>
              <a:defRPr/>
            </a:pPr>
            <a:r>
              <a:rPr lang="fr-FR" sz="2000" b="1" dirty="0" smtClean="0">
                <a:solidFill>
                  <a:schemeClr val="accent2"/>
                </a:solidFill>
              </a:rPr>
              <a:t>3 : négativation de l</a:t>
            </a:r>
            <a:r>
              <a:rPr lang="ja-JP" altLang="fr-FR" sz="2000" b="1" dirty="0" smtClean="0">
                <a:solidFill>
                  <a:schemeClr val="accent2"/>
                </a:solidFill>
              </a:rPr>
              <a:t>’</a:t>
            </a:r>
            <a:r>
              <a:rPr lang="fr-FR" sz="2000" b="1" dirty="0" smtClean="0">
                <a:solidFill>
                  <a:schemeClr val="accent2"/>
                </a:solidFill>
              </a:rPr>
              <a:t>onde </a:t>
            </a:r>
            <a:r>
              <a:rPr lang="fr-FR" sz="2000" b="1" dirty="0" err="1" smtClean="0">
                <a:solidFill>
                  <a:schemeClr val="accent2"/>
                </a:solidFill>
              </a:rPr>
              <a:t>T</a:t>
            </a:r>
            <a:endParaRPr lang="fr-FR" sz="2000" b="1" dirty="0" smtClean="0">
              <a:solidFill>
                <a:schemeClr val="accent2"/>
              </a:solidFill>
            </a:endParaRPr>
          </a:p>
          <a:p>
            <a:pPr lvl="1" eaLnBrk="1" hangingPunct="1">
              <a:lnSpc>
                <a:spcPct val="80000"/>
              </a:lnSpc>
              <a:defRPr/>
            </a:pPr>
            <a:r>
              <a:rPr lang="fr-FR" sz="2000" b="1" dirty="0" smtClean="0">
                <a:solidFill>
                  <a:schemeClr val="accent2"/>
                </a:solidFill>
              </a:rPr>
              <a:t>4 : retour à la normale de l</a:t>
            </a:r>
            <a:r>
              <a:rPr lang="ja-JP" altLang="fr-FR" sz="2000" b="1" dirty="0" smtClean="0">
                <a:solidFill>
                  <a:schemeClr val="accent2"/>
                </a:solidFill>
              </a:rPr>
              <a:t>’</a:t>
            </a:r>
            <a:r>
              <a:rPr lang="fr-FR" sz="2000" b="1" dirty="0" smtClean="0">
                <a:solidFill>
                  <a:schemeClr val="accent2"/>
                </a:solidFill>
              </a:rPr>
              <a:t>onde </a:t>
            </a:r>
            <a:r>
              <a:rPr lang="fr-FR" sz="2000" b="1" dirty="0" err="1" smtClean="0">
                <a:solidFill>
                  <a:schemeClr val="accent2"/>
                </a:solidFill>
              </a:rPr>
              <a:t>T</a:t>
            </a:r>
            <a:r>
              <a:rPr lang="fr-FR" sz="2000" b="1" dirty="0" smtClean="0">
                <a:solidFill>
                  <a:schemeClr val="accent2"/>
                </a:solidFill>
              </a:rPr>
              <a:t> après plusieurs semaines</a:t>
            </a:r>
          </a:p>
          <a:p>
            <a:pPr lvl="2" eaLnBrk="1" hangingPunct="1">
              <a:lnSpc>
                <a:spcPct val="80000"/>
              </a:lnSpc>
              <a:defRPr/>
            </a:pPr>
            <a:r>
              <a:rPr lang="fr-FR" sz="1900" i="1" dirty="0" smtClean="0">
                <a:solidFill>
                  <a:schemeClr val="accent2"/>
                </a:solidFill>
              </a:rPr>
              <a:t>Ces troubles sont diffus concordants sans image en miroir</a:t>
            </a:r>
          </a:p>
          <a:p>
            <a:pPr lvl="1" eaLnBrk="1" hangingPunct="1">
              <a:lnSpc>
                <a:spcPct val="80000"/>
              </a:lnSpc>
              <a:defRPr/>
            </a:pPr>
            <a:endParaRPr lang="fr-FR" sz="2000" i="1" dirty="0" smtClean="0">
              <a:solidFill>
                <a:schemeClr val="accent2"/>
              </a:solidFill>
            </a:endParaRPr>
          </a:p>
          <a:p>
            <a:pPr eaLnBrk="1" hangingPunct="1">
              <a:lnSpc>
                <a:spcPct val="80000"/>
              </a:lnSpc>
              <a:defRPr/>
            </a:pPr>
            <a:r>
              <a:rPr lang="fr-FR" sz="2400" b="1" dirty="0" smtClean="0"/>
              <a:t>L</a:t>
            </a:r>
            <a:r>
              <a:rPr lang="ja-JP" altLang="fr-FR" sz="2400" b="1" dirty="0" smtClean="0"/>
              <a:t>’</a:t>
            </a:r>
            <a:r>
              <a:rPr lang="fr-FR" sz="2400" b="1" dirty="0" smtClean="0"/>
              <a:t>inflammation des oreillettes  réalise un sous décalage de PQ</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4800"/>
            <a:ext cx="8964613" cy="1216025"/>
          </a:xfrm>
        </p:spPr>
        <p:txBody>
          <a:bodyPr/>
          <a:lstStyle/>
          <a:p>
            <a:pPr>
              <a:defRPr/>
            </a:pPr>
            <a:r>
              <a:rPr lang="fr-FR" b="1" dirty="0" smtClean="0"/>
              <a:t>Localisations </a:t>
            </a:r>
            <a:r>
              <a:rPr lang="fr-FR" b="1" dirty="0" err="1" smtClean="0"/>
              <a:t>extrapulmonaires</a:t>
            </a:r>
            <a:r>
              <a:rPr lang="fr-FR" b="1" dirty="0" smtClean="0"/>
              <a:t> de la tuberculose</a:t>
            </a:r>
            <a:endParaRPr lang="fr-FR" b="1" dirty="0"/>
          </a:p>
        </p:txBody>
      </p:sp>
      <p:pic>
        <p:nvPicPr>
          <p:cNvPr id="4" name="Espace réservé du contenu 3" descr="Capture d’écran 2021-10-16 à 13.18.1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5369" t="16871" r="22427" b="18790"/>
          <a:stretch/>
        </p:blipFill>
        <p:spPr>
          <a:xfrm>
            <a:off x="250825" y="1844675"/>
            <a:ext cx="8893175" cy="5013325"/>
          </a:xfr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dirty="0"/>
          </a:p>
        </p:txBody>
      </p:sp>
      <p:pic>
        <p:nvPicPr>
          <p:cNvPr id="4" name="Espace réservé du contenu 3" descr="Capture d’écran 2021-10-16 à 19.23.58.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0098" b="31771"/>
          <a:stretch/>
        </p:blipFill>
        <p:spPr>
          <a:xfrm>
            <a:off x="566738" y="1890713"/>
            <a:ext cx="8001000" cy="4130675"/>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74675" y="304800"/>
            <a:ext cx="8001000" cy="676275"/>
          </a:xfrm>
        </p:spPr>
        <p:txBody>
          <a:bodyPr/>
          <a:lstStyle/>
          <a:p>
            <a:pPr eaLnBrk="1" hangingPunct="1">
              <a:defRPr/>
            </a:pPr>
            <a:r>
              <a:rPr lang="fr-FR" b="1" dirty="0" smtClean="0"/>
              <a:t>Physiopathologie</a:t>
            </a:r>
          </a:p>
        </p:txBody>
      </p:sp>
      <p:sp>
        <p:nvSpPr>
          <p:cNvPr id="35843" name="Rectangle 3"/>
          <p:cNvSpPr>
            <a:spLocks noGrp="1" noChangeArrowheads="1"/>
          </p:cNvSpPr>
          <p:nvPr>
            <p:ph type="body" idx="1"/>
          </p:nvPr>
        </p:nvSpPr>
        <p:spPr>
          <a:xfrm>
            <a:off x="0" y="1773238"/>
            <a:ext cx="9144000" cy="4267200"/>
          </a:xfrm>
        </p:spPr>
        <p:txBody>
          <a:bodyPr/>
          <a:lstStyle/>
          <a:p>
            <a:pPr marL="0" indent="0">
              <a:lnSpc>
                <a:spcPct val="130000"/>
              </a:lnSpc>
              <a:buFont typeface="Wingdings" charset="0"/>
              <a:buNone/>
              <a:defRPr/>
            </a:pPr>
            <a:r>
              <a:rPr lang="fr-FR" sz="2800" b="1" dirty="0" smtClean="0"/>
              <a:t> 3 </a:t>
            </a:r>
            <a:r>
              <a:rPr lang="fr-FR" sz="2800" b="1" dirty="0" err="1" smtClean="0"/>
              <a:t>mécanismes</a:t>
            </a:r>
            <a:r>
              <a:rPr lang="fr-FR" sz="2800" b="1" dirty="0" smtClean="0"/>
              <a:t> </a:t>
            </a:r>
            <a:r>
              <a:rPr lang="fr-FR" sz="2800" b="1" dirty="0"/>
              <a:t>principaux </a:t>
            </a:r>
            <a:r>
              <a:rPr lang="fr-FR" sz="2400" dirty="0" smtClean="0"/>
              <a:t>:</a:t>
            </a:r>
            <a:endParaRPr lang="fr-FR" sz="2400" i="1" dirty="0" smtClean="0"/>
          </a:p>
          <a:p>
            <a:pPr marL="0" indent="0">
              <a:lnSpc>
                <a:spcPct val="130000"/>
              </a:lnSpc>
              <a:buFont typeface="Wingdings" charset="0"/>
              <a:buNone/>
              <a:defRPr/>
            </a:pPr>
            <a:r>
              <a:rPr lang="fr-FR" sz="2400" i="1" dirty="0" smtClean="0"/>
              <a:t>  </a:t>
            </a:r>
            <a:r>
              <a:rPr lang="fr-FR" sz="2000" b="1" dirty="0" smtClean="0"/>
              <a:t>- Propagation </a:t>
            </a:r>
            <a:r>
              <a:rPr lang="fr-FR" sz="2000" b="1" dirty="0" err="1" smtClean="0"/>
              <a:t>rétrograde</a:t>
            </a:r>
            <a:r>
              <a:rPr lang="fr-FR" sz="2000" b="1" dirty="0" smtClean="0"/>
              <a:t> par ganglions lymphatiques </a:t>
            </a:r>
            <a:r>
              <a:rPr lang="fr-FR" sz="2000" b="1" dirty="0" err="1" smtClean="0"/>
              <a:t>médiastinaux</a:t>
            </a:r>
            <a:r>
              <a:rPr lang="fr-FR" sz="2000" b="1" dirty="0" smtClean="0"/>
              <a:t>, </a:t>
            </a:r>
            <a:r>
              <a:rPr lang="fr-FR" sz="2000" b="1" dirty="0" err="1" smtClean="0"/>
              <a:t>péritrachéaux</a:t>
            </a:r>
            <a:r>
              <a:rPr lang="fr-FR" sz="2000" b="1" dirty="0" smtClean="0"/>
              <a:t> et </a:t>
            </a:r>
            <a:r>
              <a:rPr lang="fr-FR" sz="2000" b="1" dirty="0" err="1" smtClean="0"/>
              <a:t>péribronchiques</a:t>
            </a:r>
            <a:r>
              <a:rPr lang="fr-FR" sz="2000" b="1" dirty="0" smtClean="0"/>
              <a:t>, </a:t>
            </a:r>
          </a:p>
          <a:p>
            <a:pPr marL="0" indent="0">
              <a:lnSpc>
                <a:spcPct val="130000"/>
              </a:lnSpc>
              <a:buFont typeface="Wingdings" charset="0"/>
              <a:buNone/>
              <a:defRPr/>
            </a:pPr>
            <a:r>
              <a:rPr lang="fr-FR" sz="2000" b="1" dirty="0" smtClean="0"/>
              <a:t>  -  Propagation par voie </a:t>
            </a:r>
            <a:r>
              <a:rPr lang="fr-FR" sz="2000" b="1" dirty="0" err="1" smtClean="0"/>
              <a:t>hématogène</a:t>
            </a:r>
            <a:endParaRPr lang="fr-FR" sz="2000" b="1" dirty="0" smtClean="0"/>
          </a:p>
          <a:p>
            <a:pPr marL="0" indent="0">
              <a:lnSpc>
                <a:spcPct val="130000"/>
              </a:lnSpc>
              <a:buFont typeface="Wingdings" charset="0"/>
              <a:buNone/>
              <a:defRPr/>
            </a:pPr>
            <a:r>
              <a:rPr lang="fr-FR" sz="2000" b="1" dirty="0" smtClean="0"/>
              <a:t>  -  Propagation directe du parenchyme pulmonaire ou d'une atteinte pleurale.</a:t>
            </a:r>
          </a:p>
          <a:p>
            <a:pPr eaLnBrk="1" hangingPunct="1">
              <a:defRPr/>
            </a:pPr>
            <a:endParaRPr lang="fr-FR" b="1" dirty="0" smtClean="0">
              <a:solidFill>
                <a:schemeClr val="hlink"/>
              </a:solidFill>
            </a:endParaRPr>
          </a:p>
        </p:txBody>
      </p:sp>
      <p:sp>
        <p:nvSpPr>
          <p:cNvPr id="2" name="Rectangle à coins arrondis 1"/>
          <p:cNvSpPr/>
          <p:nvPr/>
        </p:nvSpPr>
        <p:spPr>
          <a:xfrm>
            <a:off x="539750" y="5805488"/>
            <a:ext cx="8604250" cy="10525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fr-FR" sz="2000" b="1" baseline="30000" dirty="0">
                <a:solidFill>
                  <a:srgbClr val="000000"/>
                </a:solidFill>
              </a:rPr>
              <a:t>-</a:t>
            </a:r>
            <a:r>
              <a:rPr lang="fr-FR" sz="2000" b="1" baseline="30000" dirty="0" err="1">
                <a:solidFill>
                  <a:srgbClr val="000000"/>
                </a:solidFill>
              </a:rPr>
              <a:t>Ntsekhe</a:t>
            </a:r>
            <a:r>
              <a:rPr lang="fr-FR" sz="2000" b="1" baseline="30000" dirty="0">
                <a:solidFill>
                  <a:srgbClr val="000000"/>
                </a:solidFill>
              </a:rPr>
              <a:t> M, </a:t>
            </a:r>
            <a:r>
              <a:rPr lang="fr-FR" sz="2000" b="1" baseline="30000" dirty="0" err="1">
                <a:solidFill>
                  <a:srgbClr val="000000"/>
                </a:solidFill>
              </a:rPr>
              <a:t>Mayosi</a:t>
            </a:r>
            <a:r>
              <a:rPr lang="fr-FR" sz="2000" b="1" baseline="30000" dirty="0">
                <a:solidFill>
                  <a:srgbClr val="000000"/>
                </a:solidFill>
              </a:rPr>
              <a:t> BM. </a:t>
            </a:r>
            <a:r>
              <a:rPr lang="fr-FR" sz="2000" b="1" baseline="30000" dirty="0" err="1">
                <a:solidFill>
                  <a:srgbClr val="000000"/>
                </a:solidFill>
              </a:rPr>
              <a:t>Tuberculous</a:t>
            </a:r>
            <a:r>
              <a:rPr lang="fr-FR" sz="2000" b="1" baseline="30000" dirty="0">
                <a:solidFill>
                  <a:srgbClr val="000000"/>
                </a:solidFill>
              </a:rPr>
              <a:t> </a:t>
            </a:r>
            <a:r>
              <a:rPr lang="fr-FR" sz="2000" b="1" baseline="30000" dirty="0" err="1">
                <a:solidFill>
                  <a:srgbClr val="000000"/>
                </a:solidFill>
              </a:rPr>
              <a:t>pericarditis</a:t>
            </a:r>
            <a:r>
              <a:rPr lang="fr-FR" sz="2000" b="1" baseline="30000" dirty="0">
                <a:solidFill>
                  <a:srgbClr val="000000"/>
                </a:solidFill>
              </a:rPr>
              <a:t> </a:t>
            </a:r>
            <a:r>
              <a:rPr lang="fr-FR" sz="2000" b="1" baseline="30000" dirty="0" err="1">
                <a:solidFill>
                  <a:srgbClr val="000000"/>
                </a:solidFill>
              </a:rPr>
              <a:t>with</a:t>
            </a:r>
            <a:r>
              <a:rPr lang="fr-FR" sz="2000" b="1" baseline="30000" dirty="0">
                <a:solidFill>
                  <a:srgbClr val="000000"/>
                </a:solidFill>
              </a:rPr>
              <a:t> and </a:t>
            </a:r>
            <a:r>
              <a:rPr lang="fr-FR" sz="2000" b="1" baseline="30000" dirty="0" err="1">
                <a:solidFill>
                  <a:srgbClr val="000000"/>
                </a:solidFill>
              </a:rPr>
              <a:t>without</a:t>
            </a:r>
            <a:r>
              <a:rPr lang="fr-FR" sz="2000" b="1" baseline="30000" dirty="0">
                <a:solidFill>
                  <a:srgbClr val="000000"/>
                </a:solidFill>
              </a:rPr>
              <a:t> HIV. </a:t>
            </a:r>
            <a:r>
              <a:rPr lang="fr-FR" sz="2000" b="1" baseline="30000" dirty="0" err="1">
                <a:solidFill>
                  <a:srgbClr val="000000"/>
                </a:solidFill>
              </a:rPr>
              <a:t>Heart</a:t>
            </a:r>
            <a:r>
              <a:rPr lang="fr-FR" sz="2000" b="1" baseline="30000" dirty="0">
                <a:solidFill>
                  <a:srgbClr val="000000"/>
                </a:solidFill>
              </a:rPr>
              <a:t> Fail </a:t>
            </a:r>
            <a:r>
              <a:rPr lang="fr-FR" sz="2000" b="1" baseline="30000" dirty="0" err="1">
                <a:solidFill>
                  <a:srgbClr val="000000"/>
                </a:solidFill>
              </a:rPr>
              <a:t>Rev</a:t>
            </a:r>
            <a:r>
              <a:rPr lang="fr-FR" sz="2000" b="1" baseline="30000" dirty="0">
                <a:solidFill>
                  <a:srgbClr val="000000"/>
                </a:solidFill>
              </a:rPr>
              <a:t> 2013;18:367–73.</a:t>
            </a:r>
          </a:p>
          <a:p>
            <a:pPr>
              <a:defRPr/>
            </a:pPr>
            <a:r>
              <a:rPr lang="fr-FR" sz="2000" b="1" baseline="30000" dirty="0">
                <a:solidFill>
                  <a:srgbClr val="000000"/>
                </a:solidFill>
              </a:rPr>
              <a:t>-</a:t>
            </a:r>
            <a:r>
              <a:rPr lang="fr-FR" sz="2000" b="1" baseline="30000" dirty="0" err="1">
                <a:solidFill>
                  <a:srgbClr val="000000"/>
                </a:solidFill>
              </a:rPr>
              <a:t>Heimann</a:t>
            </a:r>
            <a:r>
              <a:rPr lang="fr-FR" sz="2000" b="1" baseline="30000" dirty="0">
                <a:solidFill>
                  <a:srgbClr val="000000"/>
                </a:solidFill>
              </a:rPr>
              <a:t> HL, Binder S. TUBERCULOUS PERICARDITIS n.d.:13.</a:t>
            </a:r>
          </a:p>
          <a:p>
            <a:pPr>
              <a:defRPr/>
            </a:pPr>
            <a:r>
              <a:rPr lang="fr-FR" sz="2000" b="1" baseline="30000" dirty="0">
                <a:solidFill>
                  <a:srgbClr val="000000"/>
                </a:solidFill>
              </a:rPr>
              <a:t>-Peel AAF. TUBERCULOUS PERICARDITIS n.d.:14.</a:t>
            </a:r>
            <a:endParaRPr lang="fr-FR" sz="20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236538" y="4919663"/>
            <a:ext cx="7886700" cy="1500187"/>
          </a:xfrm>
        </p:spPr>
        <p:txBody>
          <a:bodyPr/>
          <a:lstStyle/>
          <a:p>
            <a:pPr>
              <a:defRPr/>
            </a:pPr>
            <a:endParaRPr lang="fr-FR" dirty="0" smtClean="0"/>
          </a:p>
          <a:p>
            <a:pPr marL="0" indent="0">
              <a:buFont typeface="Wingdings" charset="0"/>
              <a:buNone/>
              <a:defRPr/>
            </a:pPr>
            <a:endParaRPr lang="en-US" dirty="0"/>
          </a:p>
        </p:txBody>
      </p:sp>
      <p:graphicFrame>
        <p:nvGraphicFramePr>
          <p:cNvPr id="4" name="Table 3"/>
          <p:cNvGraphicFramePr>
            <a:graphicFrameLocks noGrp="1"/>
          </p:cNvGraphicFramePr>
          <p:nvPr/>
        </p:nvGraphicFramePr>
        <p:xfrm>
          <a:off x="395288" y="1916113"/>
          <a:ext cx="7831137" cy="3913184"/>
        </p:xfrm>
        <a:graphic>
          <a:graphicData uri="http://schemas.openxmlformats.org/drawingml/2006/table">
            <a:tbl>
              <a:tblPr/>
              <a:tblGrid>
                <a:gridCol w="3827247"/>
                <a:gridCol w="4003890"/>
              </a:tblGrid>
              <a:tr h="504152">
                <a:tc gridSpan="2">
                  <a:txBody>
                    <a:bodyPr/>
                    <a:lstStyle/>
                    <a:p>
                      <a:pPr algn="ctr"/>
                      <a:r>
                        <a:rPr lang="en-US" sz="1600" dirty="0">
                          <a:latin typeface="Times New Roman" panose="02020603050405020304" pitchFamily="18" charset="0"/>
                          <a:cs typeface="Times New Roman" panose="02020603050405020304" pitchFamily="18" charset="0"/>
                        </a:rPr>
                        <a:t>Table 2. Clinical Features of Acute </a:t>
                      </a:r>
                      <a:r>
                        <a:rPr lang="en-US" sz="1600" dirty="0" err="1">
                          <a:latin typeface="Times New Roman" panose="02020603050405020304" pitchFamily="18" charset="0"/>
                          <a:cs typeface="Times New Roman" panose="02020603050405020304" pitchFamily="18" charset="0"/>
                        </a:rPr>
                        <a:t>Tuberculous</a:t>
                      </a:r>
                      <a:r>
                        <a:rPr lang="en-US" sz="1600" dirty="0">
                          <a:latin typeface="Times New Roman" panose="02020603050405020304" pitchFamily="18" charset="0"/>
                          <a:cs typeface="Times New Roman" panose="02020603050405020304" pitchFamily="18" charset="0"/>
                        </a:rPr>
                        <a:t> Pericarditis</a:t>
                      </a:r>
                    </a:p>
                  </a:txBody>
                  <a:tcPr marL="35125" marR="35125" marT="23421" marB="23421" anchor="ctr"/>
                </a:tc>
                <a:tc hMerge="1">
                  <a:txBody>
                    <a:bodyPr/>
                    <a:lstStyle/>
                    <a:p>
                      <a:endParaRPr lang="en-US"/>
                    </a:p>
                  </a:txBody>
                  <a:tcPr/>
                </a:tc>
              </a:tr>
              <a:tr h="426129">
                <a:tc>
                  <a:txBody>
                    <a:bodyPr/>
                    <a:lstStyle/>
                    <a:p>
                      <a:pPr algn="ctr"/>
                      <a:r>
                        <a:rPr lang="en-US" sz="1600" dirty="0">
                          <a:solidFill>
                            <a:srgbClr val="000000"/>
                          </a:solidFill>
                          <a:effectLst/>
                          <a:latin typeface="Times New Roman" panose="02020603050405020304" pitchFamily="18" charset="0"/>
                          <a:cs typeface="Times New Roman" panose="02020603050405020304" pitchFamily="18" charset="0"/>
                        </a:rPr>
                        <a:t>Clinical Feature</a:t>
                      </a:r>
                    </a:p>
                  </a:txBody>
                  <a:tcPr marL="51225" marR="51225" marT="68311" marB="68311">
                    <a:lnL>
                      <a:noFill/>
                    </a:lnL>
                    <a:lnR>
                      <a:noFill/>
                    </a:lnR>
                    <a:lnB>
                      <a:noFill/>
                    </a:lnB>
                  </a:tcPr>
                </a:tc>
                <a:tc>
                  <a:txBody>
                    <a:bodyPr/>
                    <a:lstStyle/>
                    <a:p>
                      <a:pPr algn="ctr"/>
                      <a:r>
                        <a:rPr lang="en-US" sz="1600" dirty="0">
                          <a:solidFill>
                            <a:srgbClr val="000000"/>
                          </a:solidFill>
                          <a:effectLst/>
                          <a:latin typeface="Times New Roman" panose="02020603050405020304" pitchFamily="18" charset="0"/>
                          <a:cs typeface="Times New Roman" panose="02020603050405020304" pitchFamily="18" charset="0"/>
                        </a:rPr>
                        <a:t>Prevalence (%)</a:t>
                      </a:r>
                    </a:p>
                  </a:txBody>
                  <a:tcPr marL="51225" marR="51225" marT="68311" marB="68311">
                    <a:lnL>
                      <a:noFill/>
                    </a:lnL>
                    <a:lnR>
                      <a:noFill/>
                    </a:lnR>
                    <a:lnT>
                      <a:noFill/>
                    </a:lnT>
                    <a:lnB>
                      <a:noFill/>
                    </a:lnB>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Chest pain</a:t>
                      </a:r>
                    </a:p>
                  </a:txBody>
                  <a:tcPr marL="51225" marR="51225" marT="68311" marB="68311" anchor="ctr">
                    <a:lnL>
                      <a:noFill/>
                    </a:lnL>
                    <a:lnR>
                      <a:noFill/>
                    </a:lnR>
                    <a:lnT>
                      <a:noFill/>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41%</a:t>
                      </a:r>
                    </a:p>
                  </a:txBody>
                  <a:tcPr marL="51225" marR="51225" marT="68311" marB="68311" anchor="ctr">
                    <a:lnL>
                      <a:noFill/>
                    </a:lnL>
                    <a:lnR>
                      <a:noFill/>
                    </a:lnR>
                    <a:lnT>
                      <a:noFill/>
                    </a:lnT>
                    <a:lnB w="9525" cap="flat" cmpd="sng" algn="ctr">
                      <a:solidFill>
                        <a:srgbClr val="D4D5D6"/>
                      </a:solidFill>
                      <a:prstDash val="solid"/>
                      <a:round/>
                      <a:headEnd type="none" w="med" len="med"/>
                      <a:tailEnd type="none" w="med" len="med"/>
                    </a:lnB>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Cough</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46%</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426129">
                <a:tc>
                  <a:txBody>
                    <a:bodyPr/>
                    <a:lstStyle/>
                    <a:p>
                      <a:pPr algn="ctr"/>
                      <a:r>
                        <a:rPr lang="en-US" sz="1600">
                          <a:effectLst/>
                          <a:latin typeface="Times New Roman" panose="02020603050405020304" pitchFamily="18" charset="0"/>
                          <a:cs typeface="Times New Roman" panose="02020603050405020304" pitchFamily="18" charset="0"/>
                        </a:rPr>
                        <a:t>Dyspnea</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44%</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Fever</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solidFill>
                      <a:schemeClr val="accent2"/>
                    </a:solidFill>
                  </a:tcPr>
                </a:tc>
                <a:tc>
                  <a:txBody>
                    <a:bodyPr/>
                    <a:lstStyle/>
                    <a:p>
                      <a:pPr algn="ctr"/>
                      <a:r>
                        <a:rPr lang="en-US" sz="1600" dirty="0">
                          <a:effectLst/>
                          <a:latin typeface="Times New Roman" panose="02020603050405020304" pitchFamily="18" charset="0"/>
                          <a:cs typeface="Times New Roman" panose="02020603050405020304" pitchFamily="18" charset="0"/>
                        </a:rPr>
                        <a:t>73%</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solidFill>
                      <a:schemeClr val="accent2"/>
                    </a:solidFill>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Pericardial rub</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39%</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Paradoxical pulse</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39%</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r h="426129">
                <a:tc>
                  <a:txBody>
                    <a:bodyPr/>
                    <a:lstStyle/>
                    <a:p>
                      <a:pPr algn="ctr"/>
                      <a:r>
                        <a:rPr lang="en-US" sz="1600" dirty="0">
                          <a:effectLst/>
                          <a:latin typeface="Times New Roman" panose="02020603050405020304" pitchFamily="18" charset="0"/>
                          <a:cs typeface="Times New Roman" panose="02020603050405020304" pitchFamily="18" charset="0"/>
                        </a:rPr>
                        <a:t>Hepatomegaly</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c>
                  <a:txBody>
                    <a:bodyPr/>
                    <a:lstStyle/>
                    <a:p>
                      <a:pPr algn="ctr"/>
                      <a:r>
                        <a:rPr lang="en-US" sz="1600" dirty="0">
                          <a:effectLst/>
                          <a:latin typeface="Times New Roman" panose="02020603050405020304" pitchFamily="18" charset="0"/>
                          <a:cs typeface="Times New Roman" panose="02020603050405020304" pitchFamily="18" charset="0"/>
                        </a:rPr>
                        <a:t>44%</a:t>
                      </a:r>
                    </a:p>
                  </a:txBody>
                  <a:tcPr marL="51225" marR="51225" marT="68311" marB="68311" anchor="ctr">
                    <a:lnL>
                      <a:noFill/>
                    </a:lnL>
                    <a:lnR>
                      <a:noFill/>
                    </a:lnR>
                    <a:lnT w="9525" cap="flat" cmpd="sng" algn="ctr">
                      <a:solidFill>
                        <a:srgbClr val="D4D5D6"/>
                      </a:solidFill>
                      <a:prstDash val="solid"/>
                      <a:round/>
                      <a:headEnd type="none" w="med" len="med"/>
                      <a:tailEnd type="none" w="med" len="med"/>
                    </a:lnT>
                    <a:lnB w="9525" cap="flat" cmpd="sng" algn="ctr">
                      <a:solidFill>
                        <a:srgbClr val="D4D5D6"/>
                      </a:solidFill>
                      <a:prstDash val="solid"/>
                      <a:round/>
                      <a:headEnd type="none" w="med" len="med"/>
                      <a:tailEnd type="none" w="med" len="med"/>
                    </a:lnB>
                  </a:tcPr>
                </a:tc>
              </a:tr>
            </a:tbl>
          </a:graphicData>
        </a:graphic>
      </p:graphicFrame>
      <p:sp>
        <p:nvSpPr>
          <p:cNvPr id="73759" name="Rectangle 5"/>
          <p:cNvSpPr>
            <a:spLocks noChangeArrowheads="1"/>
          </p:cNvSpPr>
          <p:nvPr/>
        </p:nvSpPr>
        <p:spPr bwMode="auto">
          <a:xfrm>
            <a:off x="468313" y="6308725"/>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100"/>
              <a:t>Gooi HC, Smith JM. Tuberculous pericarditis in Birmingham. </a:t>
            </a:r>
            <a:r>
              <a:rPr lang="en-US" sz="1100" b="1"/>
              <a:t>Thorax</a:t>
            </a:r>
            <a:r>
              <a:rPr lang="en-US" sz="1100"/>
              <a:t>. 1978; 33:94–96.DOI: </a:t>
            </a:r>
            <a:endParaRPr lang="en-US" sz="1100">
              <a:latin typeface="Arial" charset="0"/>
            </a:endParaRPr>
          </a:p>
        </p:txBody>
      </p:sp>
      <p:sp>
        <p:nvSpPr>
          <p:cNvPr id="73760" name="Title 2"/>
          <p:cNvSpPr txBox="1">
            <a:spLocks/>
          </p:cNvSpPr>
          <p:nvPr/>
        </p:nvSpPr>
        <p:spPr bwMode="auto">
          <a:xfrm>
            <a:off x="1588" y="692150"/>
            <a:ext cx="78867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fr-FR" sz="4400" b="1">
                <a:solidFill>
                  <a:schemeClr val="tx2"/>
                </a:solidFill>
                <a:cs typeface="Arial" charset="0"/>
              </a:rPr>
              <a:t>Clinique</a:t>
            </a:r>
            <a:endParaRPr lang="en-US" sz="4400" b="1">
              <a:solidFill>
                <a:schemeClr val="tx2"/>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fr-FR" b="1" smtClean="0"/>
              <a:t>Physiopathologie</a:t>
            </a:r>
          </a:p>
        </p:txBody>
      </p:sp>
      <p:sp>
        <p:nvSpPr>
          <p:cNvPr id="35843" name="Rectangle 3"/>
          <p:cNvSpPr>
            <a:spLocks noGrp="1" noChangeArrowheads="1"/>
          </p:cNvSpPr>
          <p:nvPr>
            <p:ph type="body" idx="1"/>
          </p:nvPr>
        </p:nvSpPr>
        <p:spPr/>
        <p:txBody>
          <a:bodyPr/>
          <a:lstStyle/>
          <a:p>
            <a:pPr eaLnBrk="1" hangingPunct="1">
              <a:defRPr/>
            </a:pPr>
            <a:r>
              <a:rPr lang="fr-FR" b="1" smtClean="0">
                <a:solidFill>
                  <a:schemeClr val="accent2"/>
                </a:solidFill>
              </a:rPr>
              <a:t>L</a:t>
            </a:r>
            <a:r>
              <a:rPr lang="ja-JP" altLang="fr-FR" b="1" smtClean="0">
                <a:solidFill>
                  <a:schemeClr val="accent2"/>
                </a:solidFill>
              </a:rPr>
              <a:t>’</a:t>
            </a:r>
            <a:r>
              <a:rPr lang="fr-FR" b="1" smtClean="0">
                <a:solidFill>
                  <a:schemeClr val="accent2"/>
                </a:solidFill>
              </a:rPr>
              <a:t>inflammation explique</a:t>
            </a:r>
          </a:p>
          <a:p>
            <a:pPr lvl="1" eaLnBrk="1" hangingPunct="1">
              <a:defRPr/>
            </a:pPr>
            <a:r>
              <a:rPr lang="fr-FR" b="1" smtClean="0"/>
              <a:t>la douleur</a:t>
            </a:r>
          </a:p>
          <a:p>
            <a:pPr lvl="1" eaLnBrk="1" hangingPunct="1">
              <a:defRPr/>
            </a:pPr>
            <a:r>
              <a:rPr lang="fr-FR" b="1" smtClean="0"/>
              <a:t>Le frottement péricardique</a:t>
            </a:r>
          </a:p>
          <a:p>
            <a:pPr lvl="1" eaLnBrk="1" hangingPunct="1">
              <a:defRPr/>
            </a:pPr>
            <a:r>
              <a:rPr lang="fr-FR" b="1" smtClean="0"/>
              <a:t>Les anomalies de la repolarisation à l</a:t>
            </a:r>
            <a:r>
              <a:rPr lang="ja-JP" altLang="fr-FR" b="1" smtClean="0"/>
              <a:t>’</a:t>
            </a:r>
            <a:r>
              <a:rPr lang="fr-FR" b="1" smtClean="0"/>
              <a:t>ECG</a:t>
            </a:r>
          </a:p>
          <a:p>
            <a:pPr lvl="1" eaLnBrk="1" hangingPunct="1">
              <a:buFont typeface="Wingdings" charset="0"/>
              <a:buNone/>
              <a:defRPr/>
            </a:pPr>
            <a:endParaRPr lang="fr-FR" b="1" smtClean="0"/>
          </a:p>
          <a:p>
            <a:pPr eaLnBrk="1" hangingPunct="1">
              <a:defRPr/>
            </a:pPr>
            <a:r>
              <a:rPr lang="fr-FR" b="1" smtClean="0">
                <a:solidFill>
                  <a:schemeClr val="hlink"/>
                </a:solidFill>
              </a:rPr>
              <a:t>L</a:t>
            </a:r>
            <a:r>
              <a:rPr lang="ja-JP" altLang="fr-FR" b="1" smtClean="0">
                <a:solidFill>
                  <a:schemeClr val="hlink"/>
                </a:solidFill>
              </a:rPr>
              <a:t>’</a:t>
            </a:r>
            <a:r>
              <a:rPr lang="fr-FR" b="1" smtClean="0">
                <a:solidFill>
                  <a:schemeClr val="hlink"/>
                </a:solidFill>
              </a:rPr>
              <a:t>épanchement détermine la tolérance hémodynamique</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sp>
        <p:nvSpPr>
          <p:cNvPr id="3" name="Espace réservé du contenu 2"/>
          <p:cNvSpPr>
            <a:spLocks noGrp="1"/>
          </p:cNvSpPr>
          <p:nvPr>
            <p:ph idx="1"/>
          </p:nvPr>
        </p:nvSpPr>
        <p:spPr>
          <a:xfrm>
            <a:off x="0" y="260350"/>
            <a:ext cx="9144000" cy="4267200"/>
          </a:xfrm>
        </p:spPr>
        <p:txBody>
          <a:bodyPr/>
          <a:lstStyle/>
          <a:p>
            <a:pPr>
              <a:defRPr/>
            </a:pPr>
            <a:r>
              <a:rPr lang="fr-FR" dirty="0" err="1"/>
              <a:t>corticothérapie</a:t>
            </a:r>
            <a:r>
              <a:rPr lang="fr-FR" dirty="0"/>
              <a:t> </a:t>
            </a:r>
            <a:endParaRPr lang="fr-FR" dirty="0" smtClean="0"/>
          </a:p>
          <a:p>
            <a:pPr>
              <a:defRPr/>
            </a:pPr>
            <a:r>
              <a:rPr lang="fr-FR" dirty="0"/>
              <a:t>• Sujet de controverse</a:t>
            </a:r>
            <a:br>
              <a:rPr lang="fr-FR" dirty="0"/>
            </a:br>
            <a:r>
              <a:rPr lang="fr-FR" dirty="0"/>
              <a:t>• Permet de </a:t>
            </a:r>
            <a:r>
              <a:rPr lang="fr-FR" dirty="0" err="1"/>
              <a:t>réduire</a:t>
            </a:r>
            <a:r>
              <a:rPr lang="fr-FR" dirty="0"/>
              <a:t> la </a:t>
            </a:r>
            <a:r>
              <a:rPr lang="fr-FR" dirty="0" err="1"/>
              <a:t>mortalite</a:t>
            </a:r>
            <a:r>
              <a:rPr lang="fr-FR" dirty="0"/>
              <a:t>́ </a:t>
            </a:r>
            <a:endParaRPr lang="fr-FR" dirty="0" smtClean="0"/>
          </a:p>
          <a:p>
            <a:pPr>
              <a:defRPr/>
            </a:pPr>
            <a:r>
              <a:rPr lang="fr-FR" dirty="0"/>
              <a:t>Permet de </a:t>
            </a:r>
            <a:r>
              <a:rPr lang="fr-FR" dirty="0" err="1"/>
              <a:t>réduire</a:t>
            </a:r>
            <a:r>
              <a:rPr lang="fr-FR" dirty="0"/>
              <a:t> le risque de passage vers la constriction. </a:t>
            </a:r>
          </a:p>
          <a:p>
            <a:pPr>
              <a:defRPr/>
            </a:pPr>
            <a:r>
              <a:rPr lang="fr-FR" dirty="0"/>
              <a:t>Dose </a:t>
            </a:r>
            <a:r>
              <a:rPr lang="fr-FR" dirty="0" err="1"/>
              <a:t>réduite</a:t>
            </a:r>
            <a:r>
              <a:rPr lang="fr-FR" dirty="0"/>
              <a:t>: 0,2-0,5 mg/kg/j de </a:t>
            </a:r>
            <a:r>
              <a:rPr lang="fr-FR" dirty="0" err="1"/>
              <a:t>prednisone</a:t>
            </a:r>
            <a:r>
              <a:rPr lang="fr-FR" dirty="0"/>
              <a:t> </a:t>
            </a:r>
          </a:p>
          <a:p>
            <a:pPr>
              <a:defRPr/>
            </a:pPr>
            <a:r>
              <a:rPr lang="fr-FR" dirty="0"/>
              <a:t>Arme à double tranchant: </a:t>
            </a:r>
            <a:r>
              <a:rPr lang="fr-FR" dirty="0" err="1"/>
              <a:t>améliorent</a:t>
            </a:r>
            <a:r>
              <a:rPr lang="fr-FR" dirty="0"/>
              <a:t> la symptomatologie mais majorent le risque de </a:t>
            </a:r>
            <a:r>
              <a:rPr lang="fr-FR" dirty="0" err="1"/>
              <a:t>récidive</a:t>
            </a:r>
            <a:r>
              <a:rPr lang="fr-FR" dirty="0"/>
              <a:t>, sans compter les effets secondaires des traitements </a:t>
            </a:r>
            <a:r>
              <a:rPr lang="fr-FR" dirty="0" err="1"/>
              <a:t>prolongés</a:t>
            </a:r>
            <a:r>
              <a:rPr lang="fr-FR" dirty="0"/>
              <a:t>... </a:t>
            </a:r>
          </a:p>
          <a:p>
            <a:pPr>
              <a:defRPr/>
            </a:pPr>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3200" b="1" dirty="0" smtClean="0"/>
              <a:t>Courbes pression/volume du péricarde</a:t>
            </a:r>
            <a:endParaRPr lang="fr-FR" sz="3200" b="1" dirty="0"/>
          </a:p>
        </p:txBody>
      </p:sp>
      <p:pic>
        <p:nvPicPr>
          <p:cNvPr id="4" name="Espace réservé du contenu 3" descr="Capture d’écran 2021-10-16 à 14.44.49.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6948" t="46144" r="30867" b="13296"/>
          <a:stretch/>
        </p:blipFill>
        <p:spPr>
          <a:xfrm>
            <a:off x="490538" y="2100263"/>
            <a:ext cx="7537450" cy="4529137"/>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fr-FR" b="1" smtClean="0"/>
              <a:t>Physiopathologie</a:t>
            </a:r>
          </a:p>
        </p:txBody>
      </p:sp>
      <p:sp>
        <p:nvSpPr>
          <p:cNvPr id="58371" name="Rectangle 3"/>
          <p:cNvSpPr>
            <a:spLocks noGrp="1" noChangeArrowheads="1"/>
          </p:cNvSpPr>
          <p:nvPr>
            <p:ph type="body" idx="1"/>
          </p:nvPr>
        </p:nvSpPr>
        <p:spPr>
          <a:xfrm>
            <a:off x="468313" y="2060575"/>
            <a:ext cx="8001000" cy="4267200"/>
          </a:xfrm>
        </p:spPr>
        <p:txBody>
          <a:bodyPr/>
          <a:lstStyle/>
          <a:p>
            <a:pPr eaLnBrk="1" hangingPunct="1">
              <a:lnSpc>
                <a:spcPct val="90000"/>
              </a:lnSpc>
              <a:buFont typeface="Wingdings" charset="0"/>
              <a:buNone/>
              <a:defRPr/>
            </a:pPr>
            <a:r>
              <a:rPr lang="fr-FR" sz="1800" b="1" smtClean="0"/>
              <a:t>	</a:t>
            </a:r>
            <a:r>
              <a:rPr lang="fr-FR" sz="1800" b="1" smtClean="0">
                <a:solidFill>
                  <a:schemeClr val="hlink"/>
                </a:solidFill>
              </a:rPr>
              <a:t>L</a:t>
            </a:r>
            <a:r>
              <a:rPr lang="ja-JP" altLang="fr-FR" sz="1800" b="1" smtClean="0">
                <a:solidFill>
                  <a:schemeClr val="hlink"/>
                </a:solidFill>
              </a:rPr>
              <a:t>’</a:t>
            </a:r>
            <a:r>
              <a:rPr lang="fr-FR" sz="1800" b="1" smtClean="0">
                <a:solidFill>
                  <a:schemeClr val="hlink"/>
                </a:solidFill>
              </a:rPr>
              <a:t>épanchement gêne le remplissage diastolique surtout du ventricule droit avec comme conséquences:</a:t>
            </a:r>
          </a:p>
          <a:p>
            <a:pPr lvl="1" eaLnBrk="1" hangingPunct="1">
              <a:lnSpc>
                <a:spcPct val="90000"/>
              </a:lnSpc>
              <a:defRPr/>
            </a:pPr>
            <a:r>
              <a:rPr lang="fr-FR" sz="1800" b="1" smtClean="0"/>
              <a:t>En amont une élévation des pressions ventriculaires, auriculaires droites et veineuses systémiques;</a:t>
            </a:r>
          </a:p>
          <a:p>
            <a:pPr lvl="1" eaLnBrk="1" hangingPunct="1">
              <a:lnSpc>
                <a:spcPct val="90000"/>
              </a:lnSpc>
              <a:buFont typeface="Wingdings" charset="0"/>
              <a:buNone/>
              <a:defRPr/>
            </a:pPr>
            <a:endParaRPr lang="fr-FR" sz="1800" b="1" smtClean="0"/>
          </a:p>
          <a:p>
            <a:pPr lvl="1" eaLnBrk="1" hangingPunct="1">
              <a:lnSpc>
                <a:spcPct val="90000"/>
              </a:lnSpc>
              <a:defRPr/>
            </a:pPr>
            <a:r>
              <a:rPr lang="fr-FR" sz="1800" b="1" smtClean="0"/>
              <a:t>En aval: une chute du débit cardiaque et de la pression artérielle avec un pouls paradoxal de Küssmaul (réduction exagérée inspiratoire du pouls et de la pression artérielle systolique);</a:t>
            </a:r>
          </a:p>
          <a:p>
            <a:pPr lvl="1" eaLnBrk="1" hangingPunct="1">
              <a:lnSpc>
                <a:spcPct val="90000"/>
              </a:lnSpc>
              <a:buFont typeface="Wingdings" charset="0"/>
              <a:buNone/>
              <a:defRPr/>
            </a:pPr>
            <a:endParaRPr lang="fr-FR" sz="1800" b="1" smtClean="0"/>
          </a:p>
          <a:p>
            <a:pPr lvl="1" eaLnBrk="1" hangingPunct="1">
              <a:lnSpc>
                <a:spcPct val="90000"/>
              </a:lnSpc>
              <a:defRPr/>
            </a:pPr>
            <a:r>
              <a:rPr lang="fr-FR" sz="1800" b="1" smtClean="0"/>
              <a:t>Une augmentation de l</a:t>
            </a:r>
            <a:r>
              <a:rPr lang="ja-JP" altLang="fr-FR" sz="1800" b="1" smtClean="0"/>
              <a:t>’</a:t>
            </a:r>
            <a:r>
              <a:rPr lang="fr-FR" sz="1800" b="1" smtClean="0"/>
              <a:t>aire de matité cardiaque, un assourdissement des bruits du cœur, une compression des organes de voisinage, un gros cœur radiologique</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6563" name="Rectangle 3"/>
          <p:cNvSpPr>
            <a:spLocks noGrp="1" noChangeArrowheads="1"/>
          </p:cNvSpPr>
          <p:nvPr>
            <p:ph type="body" idx="1"/>
          </p:nvPr>
        </p:nvSpPr>
        <p:spPr/>
        <p:txBody>
          <a:bodyPr/>
          <a:lstStyle/>
          <a:p>
            <a:pPr marL="571500" indent="-571500" eaLnBrk="1" hangingPunct="1">
              <a:lnSpc>
                <a:spcPct val="90000"/>
              </a:lnSpc>
              <a:defRPr/>
            </a:pPr>
            <a:r>
              <a:rPr lang="fr-FR" sz="2100" b="1" smtClean="0"/>
              <a:t>La tamponnade: triade de Beck</a:t>
            </a:r>
          </a:p>
          <a:p>
            <a:pPr marL="966788" lvl="1" indent="-495300" eaLnBrk="1" hangingPunct="1">
              <a:lnSpc>
                <a:spcPct val="90000"/>
              </a:lnSpc>
              <a:defRPr/>
            </a:pPr>
            <a:r>
              <a:rPr lang="fr-FR" sz="2000" b="1" smtClean="0"/>
              <a:t>au niveau du cœur : assourdissement des bruits du cœur (un silence de cathédrale « as quite as a church »)</a:t>
            </a:r>
          </a:p>
          <a:p>
            <a:pPr marL="966788" lvl="1" indent="-495300" eaLnBrk="1" hangingPunct="1">
              <a:lnSpc>
                <a:spcPct val="90000"/>
              </a:lnSpc>
              <a:buFont typeface="Wingdings" charset="0"/>
              <a:buNone/>
              <a:defRPr/>
            </a:pPr>
            <a:endParaRPr lang="fr-FR" sz="2000" b="1" smtClean="0"/>
          </a:p>
          <a:p>
            <a:pPr marL="966788" lvl="1" indent="-495300" eaLnBrk="1" hangingPunct="1">
              <a:lnSpc>
                <a:spcPct val="90000"/>
              </a:lnSpc>
              <a:defRPr/>
            </a:pPr>
            <a:r>
              <a:rPr lang="fr-FR" sz="2000" b="1" smtClean="0">
                <a:solidFill>
                  <a:schemeClr val="hlink"/>
                </a:solidFill>
              </a:rPr>
              <a:t>en amont : hyperpression veineuse (hépatomégalie, ascite, œdème des membres inférieurs, turgescence des veines  jugulaires)</a:t>
            </a:r>
          </a:p>
          <a:p>
            <a:pPr marL="966788" lvl="1" indent="-495300" eaLnBrk="1" hangingPunct="1">
              <a:lnSpc>
                <a:spcPct val="90000"/>
              </a:lnSpc>
              <a:buFont typeface="Wingdings" charset="0"/>
              <a:buNone/>
              <a:defRPr/>
            </a:pPr>
            <a:endParaRPr lang="fr-FR" sz="2000" b="1" smtClean="0">
              <a:solidFill>
                <a:schemeClr val="hlink"/>
              </a:solidFill>
            </a:endParaRPr>
          </a:p>
          <a:p>
            <a:pPr marL="966788" lvl="1" indent="-495300" eaLnBrk="1" hangingPunct="1">
              <a:lnSpc>
                <a:spcPct val="90000"/>
              </a:lnSpc>
              <a:defRPr/>
            </a:pPr>
            <a:r>
              <a:rPr lang="fr-FR" sz="2000" b="1" smtClean="0"/>
              <a:t>en aval : collapsus cardiovasculaire avec pouls rapide filant, pouls paradoxal de Küssmaul (diminution inspiratoire du pouls, ou chute de plus de 10mmHg de la PAS à l</a:t>
            </a:r>
            <a:r>
              <a:rPr lang="ja-JP" altLang="fr-FR" sz="2000" b="1" smtClean="0">
                <a:latin typeface="Arial"/>
              </a:rPr>
              <a:t>’</a:t>
            </a:r>
            <a:r>
              <a:rPr lang="fr-FR" sz="2000" b="1" smtClean="0"/>
              <a:t>inspiration).</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fr-FR" b="1" dirty="0"/>
              <a:t>C</a:t>
            </a:r>
            <a:r>
              <a:rPr lang="fr-FR" b="1" dirty="0" smtClean="0"/>
              <a:t>omplications</a:t>
            </a:r>
          </a:p>
        </p:txBody>
      </p:sp>
      <p:sp>
        <p:nvSpPr>
          <p:cNvPr id="67587" name="Rectangle 3"/>
          <p:cNvSpPr>
            <a:spLocks noGrp="1" noChangeArrowheads="1"/>
          </p:cNvSpPr>
          <p:nvPr>
            <p:ph type="body" idx="1"/>
          </p:nvPr>
        </p:nvSpPr>
        <p:spPr>
          <a:xfrm>
            <a:off x="684213" y="1773238"/>
            <a:ext cx="8001000" cy="3835400"/>
          </a:xfrm>
        </p:spPr>
        <p:txBody>
          <a:bodyPr/>
          <a:lstStyle/>
          <a:p>
            <a:pPr marL="571500" indent="-571500" eaLnBrk="1" hangingPunct="1">
              <a:lnSpc>
                <a:spcPct val="90000"/>
              </a:lnSpc>
              <a:buFont typeface="Wingdings" charset="0"/>
              <a:buNone/>
              <a:defRPr/>
            </a:pPr>
            <a:r>
              <a:rPr lang="fr-FR" sz="2800" b="1" dirty="0" smtClean="0"/>
              <a:t>La tamponnade</a:t>
            </a:r>
          </a:p>
          <a:p>
            <a:pPr marL="571500" indent="-571500" eaLnBrk="1" hangingPunct="1">
              <a:lnSpc>
                <a:spcPct val="90000"/>
              </a:lnSpc>
              <a:defRPr/>
            </a:pPr>
            <a:r>
              <a:rPr lang="fr-FR" sz="2200" b="1" dirty="0" smtClean="0">
                <a:latin typeface="22" charset="0"/>
              </a:rPr>
              <a:t>L</a:t>
            </a:r>
            <a:r>
              <a:rPr lang="ja-JP" altLang="fr-FR" sz="2200" b="1" dirty="0" smtClean="0">
                <a:latin typeface="Arial"/>
              </a:rPr>
              <a:t>’</a:t>
            </a:r>
            <a:r>
              <a:rPr lang="fr-FR" sz="2200" b="1" dirty="0" smtClean="0">
                <a:latin typeface="22" charset="0"/>
              </a:rPr>
              <a:t>ECG peut montrer, en plus des signes déjà décrits, une alternance électrique. </a:t>
            </a:r>
          </a:p>
          <a:p>
            <a:pPr marL="571500" indent="-571500" eaLnBrk="1" hangingPunct="1">
              <a:lnSpc>
                <a:spcPct val="90000"/>
              </a:lnSpc>
              <a:buFont typeface="Wingdings" charset="0"/>
              <a:buNone/>
              <a:defRPr/>
            </a:pPr>
            <a:endParaRPr lang="fr-FR" sz="2200" b="1" dirty="0" smtClean="0">
              <a:latin typeface="22" charset="0"/>
            </a:endParaRPr>
          </a:p>
          <a:p>
            <a:pPr marL="571500" indent="-571500" eaLnBrk="1" hangingPunct="1">
              <a:lnSpc>
                <a:spcPct val="90000"/>
              </a:lnSpc>
              <a:defRPr/>
            </a:pPr>
            <a:r>
              <a:rPr lang="fr-FR" sz="2200" b="1" dirty="0" smtClean="0">
                <a:latin typeface="22" charset="0"/>
              </a:rPr>
              <a:t>La radiographie montre une cardiomégalie plus ou moins importante.</a:t>
            </a:r>
          </a:p>
          <a:p>
            <a:pPr marL="571500" indent="-571500" eaLnBrk="1" hangingPunct="1">
              <a:lnSpc>
                <a:spcPct val="90000"/>
              </a:lnSpc>
              <a:buFont typeface="Wingdings" charset="0"/>
              <a:buNone/>
              <a:defRPr/>
            </a:pPr>
            <a:r>
              <a:rPr lang="fr-FR" sz="2200" b="1" dirty="0" smtClean="0">
                <a:latin typeface="22" charset="0"/>
              </a:rPr>
              <a:t> </a:t>
            </a:r>
          </a:p>
          <a:p>
            <a:pPr marL="571500" indent="-571500" eaLnBrk="1" hangingPunct="1">
              <a:lnSpc>
                <a:spcPct val="90000"/>
              </a:lnSpc>
              <a:defRPr/>
            </a:pPr>
            <a:r>
              <a:rPr lang="fr-FR" sz="2200" b="1" dirty="0" smtClean="0">
                <a:latin typeface="22" charset="0"/>
              </a:rPr>
              <a:t>L</a:t>
            </a:r>
            <a:r>
              <a:rPr lang="ja-JP" altLang="fr-FR" sz="2200" b="1" dirty="0" smtClean="0">
                <a:latin typeface="Arial"/>
              </a:rPr>
              <a:t>’</a:t>
            </a:r>
            <a:r>
              <a:rPr lang="fr-FR" sz="2200" b="1" dirty="0" smtClean="0">
                <a:latin typeface="22" charset="0"/>
              </a:rPr>
              <a:t>échographie apprécie l</a:t>
            </a:r>
            <a:r>
              <a:rPr lang="ja-JP" altLang="fr-FR" sz="2200" b="1" dirty="0" smtClean="0">
                <a:latin typeface="Arial"/>
              </a:rPr>
              <a:t>’</a:t>
            </a:r>
            <a:r>
              <a:rPr lang="fr-FR" sz="2200" b="1" dirty="0" smtClean="0">
                <a:latin typeface="22" charset="0"/>
              </a:rPr>
              <a:t>abondance de l</a:t>
            </a:r>
            <a:r>
              <a:rPr lang="ja-JP" altLang="fr-FR" sz="2200" b="1" dirty="0" smtClean="0">
                <a:latin typeface="Arial"/>
              </a:rPr>
              <a:t>’</a:t>
            </a:r>
            <a:r>
              <a:rPr lang="fr-FR" sz="2200" b="1" dirty="0" smtClean="0">
                <a:latin typeface="22" charset="0"/>
              </a:rPr>
              <a:t>épanchement et les signes de mauvaise tolérance.</a:t>
            </a:r>
          </a:p>
          <a:p>
            <a:pPr marL="571500" indent="-571500" eaLnBrk="1" hangingPunct="1">
              <a:lnSpc>
                <a:spcPct val="90000"/>
              </a:lnSpc>
              <a:buFont typeface="Wingdings" charset="0"/>
              <a:buNone/>
              <a:defRPr/>
            </a:pPr>
            <a:endParaRPr lang="fr-FR" sz="2200" b="1" dirty="0" smtClean="0">
              <a:latin typeface="22" charset="0"/>
            </a:endParaRPr>
          </a:p>
          <a:p>
            <a:pPr marL="571500" indent="-571500" eaLnBrk="1" hangingPunct="1">
              <a:lnSpc>
                <a:spcPct val="90000"/>
              </a:lnSpc>
              <a:defRPr/>
            </a:pPr>
            <a:r>
              <a:rPr lang="fr-FR" sz="2200" b="1" dirty="0" smtClean="0">
                <a:latin typeface="22" charset="0"/>
              </a:rPr>
              <a:t>Le geste d</a:t>
            </a:r>
            <a:r>
              <a:rPr lang="ja-JP" altLang="fr-FR" sz="2200" b="1" dirty="0" smtClean="0">
                <a:latin typeface="Arial"/>
              </a:rPr>
              <a:t>’</a:t>
            </a:r>
            <a:r>
              <a:rPr lang="fr-FR" sz="2200" b="1" dirty="0" smtClean="0">
                <a:latin typeface="22" charset="0"/>
              </a:rPr>
              <a:t>urgence à réaliser est la ponction péricardique ou le drainage chirurgical</a:t>
            </a:r>
            <a:r>
              <a:rPr lang="fr-FR" sz="2200" b="1" dirty="0" smtClean="0"/>
              <a:t>.</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fr-FR" b="1" dirty="0" smtClean="0"/>
              <a:t>Bas voltage et alternance</a:t>
            </a:r>
          </a:p>
        </p:txBody>
      </p:sp>
      <p:sp>
        <p:nvSpPr>
          <p:cNvPr id="93187" name="Rectangle 3"/>
          <p:cNvSpPr>
            <a:spLocks noGrp="1" noChangeArrowheads="1"/>
          </p:cNvSpPr>
          <p:nvPr>
            <p:ph type="body" idx="1"/>
          </p:nvPr>
        </p:nvSpPr>
        <p:spPr/>
        <p:txBody>
          <a:bodyPr/>
          <a:lstStyle/>
          <a:p>
            <a:pPr eaLnBrk="1" hangingPunct="1">
              <a:defRPr/>
            </a:pPr>
            <a:endParaRPr lang="fr-FR" smtClean="0"/>
          </a:p>
        </p:txBody>
      </p:sp>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pic>
        <p:nvPicPr>
          <p:cNvPr id="4" name="Espace réservé du contenu 3" descr="Capture d’écran 2021-10-16 à 14.30.0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703" t="13275" r="30238" b="20590"/>
          <a:stretch/>
        </p:blipFill>
        <p:spPr>
          <a:xfrm>
            <a:off x="166688" y="188913"/>
            <a:ext cx="8942387" cy="6545262"/>
          </a:xfrm>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91" y="836712"/>
            <a:ext cx="8928100" cy="460375"/>
          </a:xfrm>
        </p:spPr>
        <p:txBody>
          <a:bodyPr/>
          <a:lstStyle/>
          <a:p>
            <a:pPr>
              <a:defRPr/>
            </a:pPr>
            <a:r>
              <a:rPr lang="fr-FR" sz="3200" b="1" dirty="0" smtClean="0"/>
              <a:t>Signes cliniques </a:t>
            </a:r>
            <a:r>
              <a:rPr lang="fr-FR" sz="2800" b="1" dirty="0" smtClean="0"/>
              <a:t>N=10</a:t>
            </a:r>
            <a:endParaRPr lang="fr-FR" sz="2800" b="1" dirty="0"/>
          </a:p>
        </p:txBody>
      </p:sp>
      <p:pic>
        <p:nvPicPr>
          <p:cNvPr id="4" name="Espace réservé du contenu 3" descr="Capture d’écran 2021-10-16 à 20.08.0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374" t="26126" r="33633" b="40155"/>
          <a:stretch/>
        </p:blipFill>
        <p:spPr>
          <a:xfrm>
            <a:off x="914135" y="1628801"/>
            <a:ext cx="7702757" cy="4532328"/>
          </a:xfrm>
        </p:spPr>
      </p:pic>
      <p:sp>
        <p:nvSpPr>
          <p:cNvPr id="5" name="Rectangle à coins arrondis 4"/>
          <p:cNvSpPr/>
          <p:nvPr/>
        </p:nvSpPr>
        <p:spPr>
          <a:xfrm>
            <a:off x="900113" y="6453188"/>
            <a:ext cx="6840537" cy="40481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2400" b="1" baseline="30000" dirty="0"/>
          </a:p>
          <a:p>
            <a:pPr algn="ctr">
              <a:defRPr/>
            </a:pPr>
            <a:r>
              <a:rPr lang="fr-FR" sz="1400" b="1" dirty="0" err="1"/>
              <a:t>Yameogo</a:t>
            </a:r>
            <a:r>
              <a:rPr lang="fr-FR" sz="1400" b="1" dirty="0"/>
              <a:t> AA. Pan </a:t>
            </a:r>
            <a:r>
              <a:rPr lang="fr-FR" sz="1400" b="1" dirty="0" err="1"/>
              <a:t>African</a:t>
            </a:r>
            <a:r>
              <a:rPr lang="fr-FR" sz="1400" b="1" dirty="0"/>
              <a:t> </a:t>
            </a:r>
            <a:r>
              <a:rPr lang="fr-FR" sz="1400" b="1" dirty="0" err="1"/>
              <a:t>Medical</a:t>
            </a:r>
            <a:r>
              <a:rPr lang="fr-FR" sz="1400" b="1" dirty="0"/>
              <a:t> Journal. 2012; 12:16 </a:t>
            </a:r>
          </a:p>
          <a:p>
            <a:pPr algn="ctr">
              <a:defRPr/>
            </a:pPr>
            <a:endParaRPr lang="fr-FR" dirty="0"/>
          </a:p>
        </p:txBody>
      </p:sp>
      <p:sp>
        <p:nvSpPr>
          <p:cNvPr id="6" name="Flèche vers la droite 5"/>
          <p:cNvSpPr/>
          <p:nvPr/>
        </p:nvSpPr>
        <p:spPr>
          <a:xfrm flipV="1">
            <a:off x="395536" y="2204864"/>
            <a:ext cx="431800" cy="1444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8" name="Flèche vers la droite 7"/>
          <p:cNvSpPr/>
          <p:nvPr/>
        </p:nvSpPr>
        <p:spPr>
          <a:xfrm flipV="1">
            <a:off x="395536" y="2996952"/>
            <a:ext cx="431800" cy="1428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9" name="Flèche vers la droite 8"/>
          <p:cNvSpPr/>
          <p:nvPr/>
        </p:nvSpPr>
        <p:spPr>
          <a:xfrm flipV="1">
            <a:off x="395536" y="4581128"/>
            <a:ext cx="431800" cy="1444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0" name="Flèche vers la droite 9"/>
          <p:cNvSpPr/>
          <p:nvPr/>
        </p:nvSpPr>
        <p:spPr>
          <a:xfrm flipV="1">
            <a:off x="395536" y="4221088"/>
            <a:ext cx="431800" cy="1428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p:txBody>
          <a:bodyPr/>
          <a:lstStyle/>
          <a:p>
            <a:pPr eaLnBrk="1" hangingPunct="1">
              <a:defRPr/>
            </a:pPr>
            <a:r>
              <a:rPr lang="fr-FR" sz="3200" b="1" dirty="0" smtClean="0"/>
              <a:t>Constriction: Radiographie</a:t>
            </a:r>
            <a:endParaRPr lang="fr-FR" sz="3200" b="1" dirty="0"/>
          </a:p>
          <a:p>
            <a:pPr eaLnBrk="1" hangingPunct="1">
              <a:defRPr/>
            </a:pPr>
            <a:endParaRPr lang="fr-FR" dirty="0" smtClean="0"/>
          </a:p>
        </p:txBody>
      </p:sp>
      <p:sp>
        <p:nvSpPr>
          <p:cNvPr id="82951" name="Line 7"/>
          <p:cNvSpPr>
            <a:spLocks noChangeShapeType="1"/>
          </p:cNvSpPr>
          <p:nvPr/>
        </p:nvSpPr>
        <p:spPr bwMode="auto">
          <a:xfrm flipH="1">
            <a:off x="5219700" y="1557338"/>
            <a:ext cx="73025" cy="15843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Arial" charset="0"/>
            </a:endParaRPr>
          </a:p>
        </p:txBody>
      </p:sp>
      <p:pic>
        <p:nvPicPr>
          <p:cNvPr id="829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7920111" cy="388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3" name="ZoneTexte 1"/>
          <p:cNvSpPr txBox="1">
            <a:spLocks noChangeArrowheads="1"/>
          </p:cNvSpPr>
          <p:nvPr/>
        </p:nvSpPr>
        <p:spPr bwMode="auto">
          <a:xfrm>
            <a:off x="395288" y="614997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lvl="1" eaLnBrk="1" hangingPunct="1">
              <a:lnSpc>
                <a:spcPct val="90000"/>
              </a:lnSpc>
            </a:pPr>
            <a:r>
              <a:rPr lang="fr-FR" sz="2200" b="1">
                <a:latin typeface="22" charset="0"/>
              </a:rPr>
              <a:t>normal ou cardiomégalie.</a:t>
            </a:r>
          </a:p>
          <a:p>
            <a:pPr lvl="1" eaLnBrk="1" hangingPunct="1">
              <a:lnSpc>
                <a:spcPct val="90000"/>
              </a:lnSpc>
              <a:buFont typeface="Wingdings" charset="0"/>
              <a:buNone/>
            </a:pPr>
            <a:r>
              <a:rPr lang="fr-FR" sz="2200" b="1">
                <a:latin typeface="22" charset="0"/>
              </a:rPr>
              <a:t>calcifications diffuses (en coquille d</a:t>
            </a:r>
            <a:r>
              <a:rPr lang="ja-JP" altLang="fr-FR" sz="2200" b="1">
                <a:latin typeface="Arial" charset="0"/>
              </a:rPr>
              <a:t>’</a:t>
            </a:r>
            <a:r>
              <a:rPr lang="fr-FR" altLang="ja-JP" sz="2200" b="1">
                <a:latin typeface="22" charset="0"/>
              </a:rPr>
              <a:t>œuf) ou localisées, </a:t>
            </a:r>
            <a:endParaRPr lang="fr-FR" sz="2200" b="1">
              <a:latin typeface="22" charset="0"/>
            </a:endParaRPr>
          </a:p>
        </p:txBody>
      </p:sp>
      <p:sp>
        <p:nvSpPr>
          <p:cNvPr id="7" name="Rectangle 2"/>
          <p:cNvSpPr>
            <a:spLocks noGrp="1" noChangeArrowheads="1"/>
          </p:cNvSpPr>
          <p:nvPr>
            <p:ph type="title"/>
          </p:nvPr>
        </p:nvSpPr>
        <p:spPr>
          <a:xfrm>
            <a:off x="539552" y="332656"/>
            <a:ext cx="8001000" cy="981075"/>
          </a:xfrm>
        </p:spPr>
        <p:txBody>
          <a:bodyPr/>
          <a:lstStyle/>
          <a:p>
            <a:pPr eaLnBrk="1" hangingPunct="1">
              <a:defRPr/>
            </a:pPr>
            <a:r>
              <a:rPr lang="fr-FR" b="1" dirty="0"/>
              <a:t>C</a:t>
            </a:r>
            <a:r>
              <a:rPr lang="fr-FR" b="1" dirty="0" smtClean="0"/>
              <a:t>omplications</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603250"/>
          </a:xfrm>
        </p:spPr>
        <p:txBody>
          <a:bodyPr/>
          <a:lstStyle/>
          <a:p>
            <a:pPr>
              <a:defRPr/>
            </a:pPr>
            <a:r>
              <a:rPr lang="fr-FR" b="1" dirty="0" smtClean="0"/>
              <a:t>Explorations</a:t>
            </a:r>
            <a:r>
              <a:rPr lang="fr-FR" dirty="0" smtClean="0"/>
              <a:t> </a:t>
            </a:r>
            <a:endParaRPr lang="fr-FR" dirty="0"/>
          </a:p>
        </p:txBody>
      </p:sp>
      <p:pic>
        <p:nvPicPr>
          <p:cNvPr id="4" name="Espace réservé du contenu 3" descr="Capture d’écran 2021-10-16 à 17.18.5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646" t="10005" r="695" b="34421"/>
          <a:stretch/>
        </p:blipFill>
        <p:spPr>
          <a:xfrm>
            <a:off x="-1588" y="1484313"/>
            <a:ext cx="9096376" cy="4752975"/>
          </a:xfrm>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950" y="304800"/>
            <a:ext cx="9036050" cy="747713"/>
          </a:xfrm>
        </p:spPr>
        <p:txBody>
          <a:bodyPr/>
          <a:lstStyle/>
          <a:p>
            <a:r>
              <a:rPr lang="fr-FR" sz="2400" b="1">
                <a:latin typeface="Verdana" charset="0"/>
                <a:ea typeface="ＭＳ Ｐゴシック" charset="0"/>
              </a:rPr>
              <a:t>Triage des péricardites selon l’épidémiologie et éléments du mauvais pronostic</a:t>
            </a:r>
          </a:p>
        </p:txBody>
      </p:sp>
      <p:pic>
        <p:nvPicPr>
          <p:cNvPr id="4" name="Espace réservé du contenu 3" descr="Capture d’écran 2021-10-16 à 14.41.1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175" t="13024" r="30081" b="7262"/>
          <a:stretch/>
        </p:blipFill>
        <p:spPr>
          <a:xfrm>
            <a:off x="981075" y="1125538"/>
            <a:ext cx="7296150" cy="5614987"/>
          </a:xfr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fr-FR" sz="3400" b="1" smtClean="0"/>
              <a:t>Rappel anatomique et physiologique</a:t>
            </a:r>
          </a:p>
        </p:txBody>
      </p:sp>
      <p:sp>
        <p:nvSpPr>
          <p:cNvPr id="33795" name="Rectangle 3"/>
          <p:cNvSpPr>
            <a:spLocks noGrp="1" noChangeArrowheads="1"/>
          </p:cNvSpPr>
          <p:nvPr>
            <p:ph type="body" idx="1"/>
          </p:nvPr>
        </p:nvSpPr>
        <p:spPr/>
        <p:txBody>
          <a:bodyPr/>
          <a:lstStyle/>
          <a:p>
            <a:pPr eaLnBrk="1" hangingPunct="1">
              <a:lnSpc>
                <a:spcPct val="90000"/>
              </a:lnSpc>
              <a:buFont typeface="Wingdings" charset="0"/>
              <a:buNone/>
              <a:defRPr/>
            </a:pPr>
            <a:r>
              <a:rPr lang="fr-FR" sz="2400" b="1" dirty="0" smtClean="0"/>
              <a:t>Le péricarde comporte 2 enveloppes:</a:t>
            </a:r>
          </a:p>
          <a:p>
            <a:pPr eaLnBrk="1" hangingPunct="1">
              <a:lnSpc>
                <a:spcPct val="90000"/>
              </a:lnSpc>
              <a:buFont typeface="Wingdings" charset="0"/>
              <a:buNone/>
              <a:defRPr/>
            </a:pPr>
            <a:r>
              <a:rPr lang="fr-FR" sz="2400" b="1" dirty="0" smtClean="0"/>
              <a:t>	</a:t>
            </a:r>
            <a:r>
              <a:rPr lang="fr-FR" sz="2400" b="1" dirty="0" smtClean="0">
                <a:solidFill>
                  <a:schemeClr val="hlink"/>
                </a:solidFill>
              </a:rPr>
              <a:t>Le sac fibreux</a:t>
            </a:r>
            <a:r>
              <a:rPr lang="fr-FR" sz="2400" b="1" dirty="0" smtClean="0"/>
              <a:t> (enveloppe externe)</a:t>
            </a:r>
          </a:p>
          <a:p>
            <a:pPr eaLnBrk="1" hangingPunct="1">
              <a:lnSpc>
                <a:spcPct val="90000"/>
              </a:lnSpc>
              <a:buFont typeface="Wingdings" charset="0"/>
              <a:buNone/>
              <a:defRPr/>
            </a:pPr>
            <a:r>
              <a:rPr lang="fr-FR" sz="2400" b="1" dirty="0" smtClean="0"/>
              <a:t>	</a:t>
            </a:r>
            <a:r>
              <a:rPr lang="fr-FR" sz="2400" b="1" dirty="0" smtClean="0">
                <a:solidFill>
                  <a:schemeClr val="hlink"/>
                </a:solidFill>
              </a:rPr>
              <a:t>La séreuse péricardique</a:t>
            </a:r>
            <a:r>
              <a:rPr lang="fr-FR" sz="2400" b="1" dirty="0" smtClean="0"/>
              <a:t> (enveloppe interne) avec 2 feuillets:</a:t>
            </a:r>
          </a:p>
          <a:p>
            <a:pPr eaLnBrk="1" hangingPunct="1">
              <a:lnSpc>
                <a:spcPct val="90000"/>
              </a:lnSpc>
              <a:buFont typeface="Wingdings" charset="0"/>
              <a:buNone/>
              <a:defRPr/>
            </a:pPr>
            <a:r>
              <a:rPr lang="fr-FR" sz="2400" b="1" dirty="0" smtClean="0"/>
              <a:t>		Viscéral appliqué contre le 			myocarde</a:t>
            </a:r>
          </a:p>
          <a:p>
            <a:pPr eaLnBrk="1" hangingPunct="1">
              <a:lnSpc>
                <a:spcPct val="90000"/>
              </a:lnSpc>
              <a:buFont typeface="Wingdings" charset="0"/>
              <a:buNone/>
              <a:defRPr/>
            </a:pPr>
            <a:r>
              <a:rPr lang="fr-FR" sz="2400" b="1" dirty="0" smtClean="0"/>
              <a:t>		Pariétal appliqué contre le sac fibreux</a:t>
            </a:r>
          </a:p>
          <a:p>
            <a:pPr eaLnBrk="1" hangingPunct="1">
              <a:lnSpc>
                <a:spcPct val="90000"/>
              </a:lnSpc>
              <a:buFont typeface="Wingdings" charset="0"/>
              <a:buNone/>
              <a:defRPr/>
            </a:pPr>
            <a:endParaRPr lang="fr-FR" sz="2400" b="1" dirty="0" smtClean="0"/>
          </a:p>
          <a:p>
            <a:pPr eaLnBrk="1" hangingPunct="1">
              <a:lnSpc>
                <a:spcPct val="90000"/>
              </a:lnSpc>
              <a:buFont typeface="Wingdings" charset="0"/>
              <a:buNone/>
              <a:defRPr/>
            </a:pPr>
            <a:r>
              <a:rPr lang="fr-FR" sz="2400" i="1" dirty="0" smtClean="0"/>
              <a:t>Le sac péricardique contient normalement 20 à 30 ml de liquide permettant le glissement entre les 2 feuillets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ＭＳ Ｐゴシック"/>
        <a:cs typeface="Arial"/>
      </a:majorFont>
      <a:minorFont>
        <a:latin typeface="Verdana"/>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12946</TotalTime>
  <Words>5302</Words>
  <Application>Microsoft Macintosh PowerPoint</Application>
  <PresentationFormat>Présentation à l'écran (4:3)</PresentationFormat>
  <Paragraphs>845</Paragraphs>
  <Slides>125</Slides>
  <Notes>45</Notes>
  <HiddenSlides>0</HiddenSlides>
  <MMClips>6</MMClips>
  <ScaleCrop>false</ScaleCrop>
  <HeadingPairs>
    <vt:vector size="4" baseType="variant">
      <vt:variant>
        <vt:lpstr>Thème</vt:lpstr>
      </vt:variant>
      <vt:variant>
        <vt:i4>1</vt:i4>
      </vt:variant>
      <vt:variant>
        <vt:lpstr>Titres des diapositives</vt:lpstr>
      </vt:variant>
      <vt:variant>
        <vt:i4>125</vt:i4>
      </vt:variant>
    </vt:vector>
  </HeadingPairs>
  <TitlesOfParts>
    <vt:vector size="126" baseType="lpstr">
      <vt:lpstr>Profil</vt:lpstr>
      <vt:lpstr>Les péricardites tuberculeuses: aspects diagnostiques et thérapeutiques</vt:lpstr>
      <vt:lpstr>PLAN</vt:lpstr>
      <vt:lpstr>Introduction</vt:lpstr>
      <vt:lpstr>Introduction</vt:lpstr>
      <vt:lpstr>Épidémiologie </vt:lpstr>
      <vt:lpstr>Péricardite sèche </vt:lpstr>
      <vt:lpstr>Anatomo-pathologie  </vt:lpstr>
      <vt:lpstr>Physiopathologie  </vt:lpstr>
      <vt:lpstr>Courbes pression/volume du péricarde</vt:lpstr>
      <vt:lpstr>Méta-analyse: péricardite en Afrique 36 études 1967-2017</vt:lpstr>
      <vt:lpstr> </vt:lpstr>
      <vt:lpstr>Cas Clinique</vt:lpstr>
      <vt:lpstr>Présentation PowerPoint</vt:lpstr>
      <vt:lpstr>Cas clinique:ECG</vt:lpstr>
      <vt:lpstr>Cas clinique</vt:lpstr>
      <vt:lpstr>Cas clinique</vt:lpstr>
      <vt:lpstr>Cas clinique (questions)</vt:lpstr>
      <vt:lpstr>Cas clinique (questions)</vt:lpstr>
      <vt:lpstr>Présentation PowerPoint</vt:lpstr>
      <vt:lpstr>Clinique </vt:lpstr>
      <vt:lpstr>Clinique </vt:lpstr>
      <vt:lpstr>Clinique </vt:lpstr>
      <vt:lpstr>Clinique </vt:lpstr>
      <vt:lpstr>Clinique </vt:lpstr>
      <vt:lpstr>Présentation PowerPoint</vt:lpstr>
      <vt:lpstr>Paraclinique</vt:lpstr>
      <vt:lpstr>Scores de prédiction clinique </vt:lpstr>
      <vt:lpstr>ECG et péricardite aiguë</vt:lpstr>
      <vt:lpstr>ECG: 4 stades Holzmann</vt:lpstr>
      <vt:lpstr>Présentation PowerPoint</vt:lpstr>
      <vt:lpstr>Paraclinique</vt:lpstr>
      <vt:lpstr>Paraclinique</vt:lpstr>
      <vt:lpstr>Paraclinique</vt:lpstr>
      <vt:lpstr>Péricardiocentèse </vt:lpstr>
      <vt:lpstr>Méthodes directes</vt:lpstr>
      <vt:lpstr>Méthodes directes</vt:lpstr>
      <vt:lpstr>Méthodes directes</vt:lpstr>
      <vt:lpstr>Méthodes indirectes</vt:lpstr>
      <vt:lpstr>Méthodes indirectes</vt:lpstr>
      <vt:lpstr>Autres Méthodes</vt:lpstr>
      <vt:lpstr>                                                               Critères diagnostiques:  </vt:lpstr>
      <vt:lpstr> </vt:lpstr>
      <vt:lpstr>Complications: tamponnade</vt:lpstr>
      <vt:lpstr>Présentation PowerPoint</vt:lpstr>
      <vt:lpstr> </vt:lpstr>
      <vt:lpstr>Traitement </vt:lpstr>
      <vt:lpstr>Traitement </vt:lpstr>
      <vt:lpstr>Traitement </vt:lpstr>
      <vt:lpstr>Traitement</vt:lpstr>
      <vt:lpstr>Traitement </vt:lpstr>
      <vt:lpstr>Traitement </vt:lpstr>
      <vt:lpstr>Traitement </vt:lpstr>
      <vt:lpstr>Traitement </vt:lpstr>
      <vt:lpstr>Traitement </vt:lpstr>
      <vt:lpstr>Traitement</vt:lpstr>
      <vt:lpstr>Traitement </vt:lpstr>
      <vt:lpstr>Traitement </vt:lpstr>
      <vt:lpstr>       Indications </vt:lpstr>
      <vt:lpstr>       Indications </vt:lpstr>
      <vt:lpstr>       Indications </vt:lpstr>
      <vt:lpstr>Cas clinique (réponses)</vt:lpstr>
      <vt:lpstr>Cas clinique (réponses)</vt:lpstr>
      <vt:lpstr>Cas clinique</vt:lpstr>
      <vt:lpstr>En résumé 1</vt:lpstr>
      <vt:lpstr>En résumé 2</vt:lpstr>
      <vt:lpstr> </vt:lpstr>
      <vt:lpstr>Présentation PowerPoint</vt:lpstr>
      <vt:lpstr>Conclusion </vt:lpstr>
      <vt:lpstr>Présentation PowerPoint</vt:lpstr>
      <vt:lpstr>Présentation PowerPoint</vt:lpstr>
      <vt:lpstr>Présentation PowerPoint</vt:lpstr>
      <vt:lpstr>Signes paracliniques</vt:lpstr>
      <vt:lpstr>Signes paracliniques</vt:lpstr>
      <vt:lpstr>Signes paracliniques</vt:lpstr>
      <vt:lpstr>Signes paracliniques</vt:lpstr>
      <vt:lpstr>Péricarde normal</vt:lpstr>
      <vt:lpstr>Présentation PowerPoint</vt:lpstr>
      <vt:lpstr>Présentation PowerPoint</vt:lpstr>
      <vt:lpstr>Traitement</vt:lpstr>
      <vt:lpstr>Étiologies péricardites infectieuses selon ESC </vt:lpstr>
      <vt:lpstr>Paraclinique</vt:lpstr>
      <vt:lpstr>Présentation PowerPoint</vt:lpstr>
      <vt:lpstr>Paracliniques</vt:lpstr>
      <vt:lpstr>Localisations extrapulmonaires de la tuberculose</vt:lpstr>
      <vt:lpstr>Présentation PowerPoint</vt:lpstr>
      <vt:lpstr>Physiopathologie</vt:lpstr>
      <vt:lpstr>Présentation PowerPoint</vt:lpstr>
      <vt:lpstr>Physiopathologie</vt:lpstr>
      <vt:lpstr>Présentation PowerPoint</vt:lpstr>
      <vt:lpstr>Physiopathologie</vt:lpstr>
      <vt:lpstr>Complications</vt:lpstr>
      <vt:lpstr>Complications</vt:lpstr>
      <vt:lpstr>Bas voltage et alternance</vt:lpstr>
      <vt:lpstr>Présentation PowerPoint</vt:lpstr>
      <vt:lpstr>Signes cliniques N=10</vt:lpstr>
      <vt:lpstr>Complications</vt:lpstr>
      <vt:lpstr>Explorations </vt:lpstr>
      <vt:lpstr>Triage des péricardites selon l’épidémiologie et éléments du mauvais pronostic</vt:lpstr>
      <vt:lpstr>Rappel anatomique et physiologique</vt:lpstr>
      <vt:lpstr>Anatomie pathologique</vt:lpstr>
      <vt:lpstr>Clinique </vt:lpstr>
      <vt:lpstr>Péricardiocentèse dans les péricardites tuberculeuses</vt:lpstr>
      <vt:lpstr>Traitement </vt:lpstr>
      <vt:lpstr>Traitement</vt:lpstr>
      <vt:lpstr>Complications</vt:lpstr>
      <vt:lpstr> Clinique</vt:lpstr>
      <vt:lpstr>Présentation PowerPoint</vt:lpstr>
      <vt:lpstr>Traitement </vt:lpstr>
      <vt:lpstr>Complications</vt:lpstr>
      <vt:lpstr>Quelle approche?</vt:lpstr>
      <vt:lpstr>Présentation PowerPoint</vt:lpstr>
      <vt:lpstr>Etiologies des péricardites aiguës n=80</vt:lpstr>
      <vt:lpstr>Paraclinique</vt:lpstr>
      <vt:lpstr>Paraclinique</vt:lpstr>
      <vt:lpstr>Complications</vt:lpstr>
      <vt:lpstr>Complications</vt:lpstr>
      <vt:lpstr>ECG: alternance électrique</vt:lpstr>
      <vt:lpstr>ECG: alternance électrique</vt:lpstr>
      <vt:lpstr>Complications</vt:lpstr>
      <vt:lpstr>Complications</vt:lpstr>
      <vt:lpstr>Complications </vt:lpstr>
      <vt:lpstr>Complications</vt:lpstr>
      <vt:lpstr>Complications </vt:lpstr>
      <vt:lpstr>Cas clinique:ECG</vt:lpstr>
      <vt:lpstr>Complications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péricardites</dc:title>
  <dc:creator>tom</dc:creator>
  <cp:lastModifiedBy>Maboury DIAO</cp:lastModifiedBy>
  <cp:revision>311</cp:revision>
  <dcterms:created xsi:type="dcterms:W3CDTF">2004-10-05T17:46:09Z</dcterms:created>
  <dcterms:modified xsi:type="dcterms:W3CDTF">2021-10-27T11:46:23Z</dcterms:modified>
</cp:coreProperties>
</file>